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5797" r:id="rId2"/>
    <p:sldId id="5895" r:id="rId3"/>
    <p:sldId id="5857" r:id="rId4"/>
    <p:sldId id="5860" r:id="rId5"/>
    <p:sldId id="5862" r:id="rId6"/>
    <p:sldId id="5861" r:id="rId7"/>
    <p:sldId id="5863" r:id="rId8"/>
    <p:sldId id="5871" r:id="rId9"/>
    <p:sldId id="5864" r:id="rId10"/>
    <p:sldId id="5865" r:id="rId11"/>
    <p:sldId id="5866" r:id="rId12"/>
    <p:sldId id="5867" r:id="rId13"/>
    <p:sldId id="5868" r:id="rId14"/>
    <p:sldId id="5869" r:id="rId15"/>
    <p:sldId id="5870" r:id="rId16"/>
    <p:sldId id="5872" r:id="rId17"/>
    <p:sldId id="5873" r:id="rId18"/>
    <p:sldId id="5876" r:id="rId19"/>
    <p:sldId id="5877" r:id="rId20"/>
    <p:sldId id="5878" r:id="rId21"/>
    <p:sldId id="5879" r:id="rId22"/>
    <p:sldId id="5880" r:id="rId23"/>
    <p:sldId id="5881" r:id="rId24"/>
    <p:sldId id="5883" r:id="rId25"/>
    <p:sldId id="5896" r:id="rId26"/>
    <p:sldId id="5845" r:id="rId27"/>
    <p:sldId id="5838" r:id="rId28"/>
    <p:sldId id="5844" r:id="rId29"/>
    <p:sldId id="5839" r:id="rId30"/>
    <p:sldId id="5840" r:id="rId31"/>
    <p:sldId id="5847" r:id="rId32"/>
    <p:sldId id="5856" r:id="rId33"/>
    <p:sldId id="5841" r:id="rId34"/>
    <p:sldId id="5848" r:id="rId35"/>
    <p:sldId id="5852" r:id="rId36"/>
    <p:sldId id="5854" r:id="rId37"/>
    <p:sldId id="5897" r:id="rId38"/>
    <p:sldId id="5885" r:id="rId39"/>
    <p:sldId id="5875" r:id="rId40"/>
    <p:sldId id="5886" r:id="rId41"/>
    <p:sldId id="5887" r:id="rId42"/>
    <p:sldId id="5890" r:id="rId43"/>
    <p:sldId id="5888" r:id="rId44"/>
    <p:sldId id="5889" r:id="rId45"/>
    <p:sldId id="5891" r:id="rId46"/>
    <p:sldId id="5893" r:id="rId47"/>
    <p:sldId id="5892" r:id="rId48"/>
    <p:sldId id="5898" r:id="rId49"/>
    <p:sldId id="5842" r:id="rId50"/>
    <p:sldId id="5884" r:id="rId51"/>
    <p:sldId id="5843" r:id="rId52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51C"/>
    <a:srgbClr val="1A7076"/>
    <a:srgbClr val="134D51"/>
    <a:srgbClr val="104246"/>
    <a:srgbClr val="1A7D84"/>
    <a:srgbClr val="C3F1E0"/>
    <a:srgbClr val="198087"/>
    <a:srgbClr val="09171C"/>
    <a:srgbClr val="15FFFF"/>
    <a:srgbClr val="00B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7308" autoAdjust="0"/>
  </p:normalViewPr>
  <p:slideViewPr>
    <p:cSldViewPr snapToGrid="0">
      <p:cViewPr varScale="1">
        <p:scale>
          <a:sx n="107" d="100"/>
          <a:sy n="107" d="100"/>
        </p:scale>
        <p:origin x="55" y="10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Fanqin" userId="ea3117e2-3b53-414d-ac28-aeafbbc33284" providerId="ADAL" clId="{C8BFC262-D40E-474D-894F-1C3EA0279B31}"/>
    <pc:docChg chg="delSld">
      <pc:chgData name="ZhouFanqin" userId="ea3117e2-3b53-414d-ac28-aeafbbc33284" providerId="ADAL" clId="{C8BFC262-D40E-474D-894F-1C3EA0279B31}" dt="2022-12-12T10:27:49.149" v="0" actId="47"/>
      <pc:docMkLst>
        <pc:docMk/>
      </pc:docMkLst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0" sldId="825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0" sldId="826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1339833077" sldId="5827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3684967549" sldId="5828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4244983053" sldId="5829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2648437412" sldId="5830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466488778" sldId="5833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2987399232" sldId="5834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2018278977" sldId="5836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245303932" sldId="5849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892661616" sldId="5850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1799917238" sldId="5851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3391751656" sldId="5899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2756806595" sldId="5900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1251211550" sldId="5901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191685413" sldId="5902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2582653119" sldId="5903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2867209512" sldId="5904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2435886634" sldId="5905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315106051" sldId="5906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1147251792" sldId="5907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2296554677" sldId="5909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109741985" sldId="5910"/>
        </pc:sldMkLst>
      </pc:sldChg>
      <pc:sldChg chg="del">
        <pc:chgData name="ZhouFanqin" userId="ea3117e2-3b53-414d-ac28-aeafbbc33284" providerId="ADAL" clId="{C8BFC262-D40E-474D-894F-1C3EA0279B31}" dt="2022-12-12T10:27:49.149" v="0" actId="47"/>
        <pc:sldMkLst>
          <pc:docMk/>
          <pc:sldMk cId="3299685323" sldId="5911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Inventory\Netdisks\OneDrive%20-%20bupt.edu.cn\100-Work\151-PPT-&#26412;&#31185;&#19987;&#19994;\&#32534;&#35793;&#21407;&#29702;-&#26446;&#25991;&#29983;2022\&#26399;&#20013;&#32771;&#35797;\&#25104;&#32489;&#30331;&#35760;&#34920;-123&#29677;-&#32534;&#35793;&#21407;&#29702;-&#21608;&#20961;&#38054;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Inventory\Netdisks\OneDrive%20-%20bupt.edu.cn\100-Work\151-PPT-&#26412;&#31185;&#19987;&#19994;\&#32534;&#35793;&#21407;&#29702;-&#26446;&#25991;&#29983;2022\&#26399;&#20013;&#32771;&#35797;\&#25104;&#32489;&#30331;&#35760;&#34920;-123&#29677;-&#32534;&#35793;&#21407;&#29702;-&#21608;&#20961;&#38054;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Sheet5!$G$3:$G$8</cx:f>
        <cx:lvl ptCount="6">
          <cx:pt idx="0">60分以下</cx:pt>
          <cx:pt idx="1">60-70分</cx:pt>
          <cx:pt idx="2">71-80分</cx:pt>
          <cx:pt idx="3">81-90分</cx:pt>
          <cx:pt idx="4">91-99分</cx:pt>
          <cx:pt idx="5">100分</cx:pt>
        </cx:lvl>
      </cx:strDim>
      <cx:numDim type="val">
        <cx:f>Sheet5!$I$3:$I$8</cx:f>
        <cx:lvl ptCount="6" formatCode="G/通用格式">
          <cx:pt idx="0">5</cx:pt>
          <cx:pt idx="1">6</cx:pt>
          <cx:pt idx="2">5</cx:pt>
          <cx:pt idx="3">13</cx:pt>
          <cx:pt idx="4">55</cx:pt>
          <cx:pt idx="5">9</cx:pt>
        </cx:lvl>
      </cx:numDim>
    </cx:data>
  </cx:chartData>
  <cx:chart>
    <cx:title pos="t" align="ctr" overlay="0">
      <cx:tx>
        <cx:txData>
          <cx:v>总分分布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zh-CN" altLang="en-US" sz="1400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Rockwell"/>
              <a:ea typeface="微软雅黑"/>
            </a:rPr>
            <a:t>总分分布</a:t>
          </a:r>
        </a:p>
      </cx:txPr>
    </cx:title>
    <cx:plotArea>
      <cx:plotAreaRegion>
        <cx:series layoutId="waterfall" uniqueId="{19576558-0538-4AD5-9D7A-CFFAE97B1092}">
          <cx:tx>
            <cx:txData>
              <cx:f>Sheet5!$I$2</cx:f>
              <cx:v>人数</cx:v>
            </cx:txData>
          </cx:tx>
          <cx:dataLabels>
            <cx:visibility seriesName="0" categoryName="0" value="1"/>
          </cx:dataLabels>
          <cx:dataId val="0"/>
          <cx:layoutPr>
            <cx:subtotals/>
          </cx:layoutPr>
        </cx:series>
      </cx:plotAreaRegion>
      <cx:axis id="0">
        <cx:valScaling/>
        <cx:tickLabels/>
      </cx:axis>
      <cx:axis id="1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Sheet7!$A$2:$A$94</cx:f>
        <cx:lvl ptCount="93" formatCode="0.00_);[红色]!(0.00!)">
          <cx:pt idx="0">0.93333333333333335</cx:pt>
          <cx:pt idx="1">0.73333333333333328</cx:pt>
          <cx:pt idx="2">0.93333333333333335</cx:pt>
          <cx:pt idx="3">1</cx:pt>
          <cx:pt idx="4">1</cx:pt>
          <cx:pt idx="5">1</cx:pt>
          <cx:pt idx="6">0.8666666666666667</cx:pt>
          <cx:pt idx="7">0.93333333333333335</cx:pt>
          <cx:pt idx="8">0.93333333333333335</cx:pt>
          <cx:pt idx="9">0.8666666666666667</cx:pt>
          <cx:pt idx="10">0.93333333333333335</cx:pt>
          <cx:pt idx="11">0.93333333333333335</cx:pt>
          <cx:pt idx="12">0.93333333333333335</cx:pt>
          <cx:pt idx="13">0.93333333333333335</cx:pt>
          <cx:pt idx="14">0.93333333333333335</cx:pt>
          <cx:pt idx="15">1</cx:pt>
          <cx:pt idx="16">1</cx:pt>
          <cx:pt idx="17">0.8666666666666667</cx:pt>
          <cx:pt idx="18">0.93333333333333335</cx:pt>
          <cx:pt idx="19">0.93333333333333335</cx:pt>
          <cx:pt idx="20">1</cx:pt>
          <cx:pt idx="21">0.80000000000000004</cx:pt>
          <cx:pt idx="22">0.20000000000000001</cx:pt>
          <cx:pt idx="23">1</cx:pt>
          <cx:pt idx="24">1</cx:pt>
          <cx:pt idx="25">0.93333333333333335</cx:pt>
          <cx:pt idx="26">0.73333333333333328</cx:pt>
          <cx:pt idx="27">0.80000000000000004</cx:pt>
          <cx:pt idx="28">0.66666666666666663</cx:pt>
          <cx:pt idx="29">0</cx:pt>
          <cx:pt idx="30">1</cx:pt>
          <cx:pt idx="31">0.8666666666666667</cx:pt>
          <cx:pt idx="32">1</cx:pt>
          <cx:pt idx="33">0.93333333333333335</cx:pt>
          <cx:pt idx="34">0.40000000000000002</cx:pt>
          <cx:pt idx="35">0.93333333333333335</cx:pt>
          <cx:pt idx="36">0.93333333333333335</cx:pt>
          <cx:pt idx="37">0.8666666666666667</cx:pt>
          <cx:pt idx="38">0.73333333333333328</cx:pt>
          <cx:pt idx="39">0.93333333333333335</cx:pt>
          <cx:pt idx="40">0.93333333333333335</cx:pt>
          <cx:pt idx="41">1</cx:pt>
          <cx:pt idx="42">1</cx:pt>
          <cx:pt idx="43">1</cx:pt>
          <cx:pt idx="44">1</cx:pt>
          <cx:pt idx="45">0.93333333333333335</cx:pt>
          <cx:pt idx="46">0.80000000000000004</cx:pt>
          <cx:pt idx="47">0.73333333333333328</cx:pt>
          <cx:pt idx="48">0.93333333333333335</cx:pt>
          <cx:pt idx="49">0.93333333333333335</cx:pt>
          <cx:pt idx="50">0.93333333333333335</cx:pt>
          <cx:pt idx="51">0.93333333333333335</cx:pt>
          <cx:pt idx="52">0.93333333333333335</cx:pt>
          <cx:pt idx="53">0.8666666666666667</cx:pt>
          <cx:pt idx="54">0.93333333333333335</cx:pt>
          <cx:pt idx="55">0.93333333333333335</cx:pt>
          <cx:pt idx="56">0.8666666666666667</cx:pt>
          <cx:pt idx="57">0.93333333333333335</cx:pt>
          <cx:pt idx="58">1</cx:pt>
          <cx:pt idx="59">0.93333333333333335</cx:pt>
          <cx:pt idx="60">0.8666666666666667</cx:pt>
          <cx:pt idx="61">0.93333333333333335</cx:pt>
          <cx:pt idx="62">0.93333333333333335</cx:pt>
          <cx:pt idx="63">0.93333333333333335</cx:pt>
          <cx:pt idx="64">1</cx:pt>
          <cx:pt idx="65">0.8666666666666667</cx:pt>
          <cx:pt idx="66">0.93333333333333335</cx:pt>
          <cx:pt idx="67">0.8666666666666667</cx:pt>
          <cx:pt idx="68">0.8666666666666667</cx:pt>
          <cx:pt idx="69">0.8666666666666667</cx:pt>
          <cx:pt idx="70">0.8666666666666667</cx:pt>
          <cx:pt idx="71">0.8666666666666667</cx:pt>
          <cx:pt idx="72">0.8666666666666667</cx:pt>
          <cx:pt idx="73">0.80000000000000004</cx:pt>
          <cx:pt idx="74">1</cx:pt>
          <cx:pt idx="75">0.93333333333333335</cx:pt>
          <cx:pt idx="76">0.93333333333333335</cx:pt>
          <cx:pt idx="77">0.8666666666666667</cx:pt>
          <cx:pt idx="78">0.8666666666666667</cx:pt>
          <cx:pt idx="79">0.8666666666666667</cx:pt>
          <cx:pt idx="80">0.93333333333333335</cx:pt>
          <cx:pt idx="81">0.8666666666666667</cx:pt>
          <cx:pt idx="82">0.93333333333333335</cx:pt>
          <cx:pt idx="83">0.93333333333333335</cx:pt>
          <cx:pt idx="84">0.93333333333333335</cx:pt>
          <cx:pt idx="85">0.93333333333333335</cx:pt>
          <cx:pt idx="86">0.93333333333333335</cx:pt>
          <cx:pt idx="87">0.93333333333333335</cx:pt>
          <cx:pt idx="88">0.59999999999999998</cx:pt>
          <cx:pt idx="89">1</cx:pt>
          <cx:pt idx="90">0.8666666666666667</cx:pt>
          <cx:pt idx="91">0.93333333333333335</cx:pt>
          <cx:pt idx="92">0.80000000000000004</cx:pt>
        </cx:lvl>
      </cx:numDim>
    </cx:data>
    <cx:data id="1">
      <cx:numDim type="val">
        <cx:f>Sheet7!$B$2:$B$94</cx:f>
        <cx:lvl ptCount="93" formatCode="0.00_);[红色]!(0.00!)">
          <cx:pt idx="0">1</cx:pt>
          <cx:pt idx="1">0.45714285714285713</cx:pt>
          <cx:pt idx="2">1</cx:pt>
          <cx:pt idx="3">0.8571428571428571</cx:pt>
          <cx:pt idx="4">1</cx:pt>
          <cx:pt idx="5">0.77142857142857146</cx:pt>
          <cx:pt idx="6">0.5714285714285714</cx:pt>
          <cx:pt idx="7">1</cx:pt>
          <cx:pt idx="8">1</cx:pt>
          <cx:pt idx="9">0.88571428571428568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0.59999999999999998</cx:pt>
          <cx:pt idx="18">1</cx:pt>
          <cx:pt idx="19">1</cx:pt>
          <cx:pt idx="20">1</cx:pt>
          <cx:pt idx="21">0.88571428571428568</cx:pt>
          <cx:pt idx="22">0.94285714285714284</cx:pt>
          <cx:pt idx="23">1</cx:pt>
          <cx:pt idx="24">1</cx:pt>
          <cx:pt idx="25">1</cx:pt>
          <cx:pt idx="26">0.45714285714285713</cx:pt>
          <cx:pt idx="27">1</cx:pt>
          <cx:pt idx="28">1</cx:pt>
          <cx:pt idx="29">0.7142857142857143</cx:pt>
          <cx:pt idx="30">1</cx:pt>
          <cx:pt idx="31">1</cx:pt>
          <cx:pt idx="32">1</cx:pt>
          <cx:pt idx="33">1</cx:pt>
          <cx:pt idx="34">0</cx:pt>
          <cx:pt idx="35">0.8571428571428571</cx:pt>
          <cx:pt idx="36">1</cx:pt>
          <cx:pt idx="37">1</cx:pt>
          <cx:pt idx="38">1</cx:pt>
          <cx:pt idx="39">1</cx:pt>
          <cx:pt idx="40">1</cx:pt>
          <cx:pt idx="41">1</cx:pt>
          <cx:pt idx="42">1</cx:pt>
          <cx:pt idx="43">0.82857142857142863</cx:pt>
          <cx:pt idx="44">1</cx:pt>
          <cx:pt idx="45">1</cx:pt>
          <cx:pt idx="46">0.54285714285714282</cx:pt>
          <cx:pt idx="47">1</cx:pt>
          <cx:pt idx="48">0.54285714285714282</cx:pt>
          <cx:pt idx="49">1</cx:pt>
          <cx:pt idx="50">1</cx:pt>
          <cx:pt idx="51">1</cx:pt>
          <cx:pt idx="52">1</cx:pt>
          <cx:pt idx="53">0.68571428571428572</cx:pt>
          <cx:pt idx="54">1</cx:pt>
          <cx:pt idx="55">1</cx:pt>
          <cx:pt idx="56">1</cx:pt>
          <cx:pt idx="57">1</cx:pt>
          <cx:pt idx="58">0.77142857142857146</cx:pt>
          <cx:pt idx="59">1</cx:pt>
          <cx:pt idx="60">1</cx:pt>
          <cx:pt idx="61">0.94285714285714284</cx:pt>
          <cx:pt idx="62">1</cx:pt>
          <cx:pt idx="63">1</cx:pt>
          <cx:pt idx="64">0.82857142857142863</cx:pt>
          <cx:pt idx="65">0.82857142857142863</cx:pt>
          <cx:pt idx="66">0.97142857142857142</cx:pt>
          <cx:pt idx="67">1</cx:pt>
          <cx:pt idx="68">1</cx:pt>
          <cx:pt idx="69">1</cx:pt>
          <cx:pt idx="70">1</cx:pt>
          <cx:pt idx="71">0.31428571428571428</cx:pt>
          <cx:pt idx="72">1</cx:pt>
          <cx:pt idx="73">1</cx:pt>
          <cx:pt idx="74">1</cx:pt>
          <cx:pt idx="75">0.94285714285714284</cx:pt>
          <cx:pt idx="76">1</cx:pt>
          <cx:pt idx="77">0.80000000000000004</cx:pt>
          <cx:pt idx="78">0.88571428571428568</cx:pt>
          <cx:pt idx="79">0.65714285714285714</cx:pt>
          <cx:pt idx="80">1</cx:pt>
          <cx:pt idx="81">1</cx:pt>
          <cx:pt idx="82">0.8571428571428571</cx:pt>
          <cx:pt idx="83">0.88571428571428568</cx:pt>
          <cx:pt idx="84">0.74285714285714288</cx:pt>
          <cx:pt idx="85">1</cx:pt>
          <cx:pt idx="86">0.5714285714285714</cx:pt>
          <cx:pt idx="87">1</cx:pt>
          <cx:pt idx="88">1</cx:pt>
          <cx:pt idx="89">1</cx:pt>
          <cx:pt idx="90">1</cx:pt>
          <cx:pt idx="91">0.8571428571428571</cx:pt>
          <cx:pt idx="92">0.11428571428571428</cx:pt>
        </cx:lvl>
      </cx:numDim>
    </cx:data>
    <cx:data id="2">
      <cx:numDim type="val">
        <cx:f>Sheet7!$C$2:$C$94</cx:f>
        <cx:lvl ptCount="93" formatCode="0.00_);[红色]!(0.00!)">
          <cx:pt idx="0">1</cx:pt>
          <cx:pt idx="1">0.85999999999999999</cx:pt>
          <cx:pt idx="2">0.93999999999999995</cx:pt>
          <cx:pt idx="3">1</cx:pt>
          <cx:pt idx="4">1</cx:pt>
          <cx:pt idx="5">1</cx:pt>
          <cx:pt idx="6">0.85999999999999999</cx:pt>
          <cx:pt idx="7">1</cx:pt>
          <cx:pt idx="8">1</cx:pt>
          <cx:pt idx="9">0.69999999999999996</cx:pt>
          <cx:pt idx="10">1</cx:pt>
          <cx:pt idx="11">1</cx:pt>
          <cx:pt idx="12">1</cx:pt>
          <cx:pt idx="13">1</cx:pt>
          <cx:pt idx="14">0.85999999999999999</cx:pt>
          <cx:pt idx="15">1</cx:pt>
          <cx:pt idx="16">1</cx:pt>
          <cx:pt idx="17">0.46000000000000002</cx:pt>
          <cx:pt idx="18">1</cx:pt>
          <cx:pt idx="19">0.80000000000000004</cx:pt>
          <cx:pt idx="20">1</cx:pt>
          <cx:pt idx="21">0.97999999999999998</cx:pt>
          <cx:pt idx="22">0.88</cx:pt>
          <cx:pt idx="23">1</cx:pt>
          <cx:pt idx="24">1</cx:pt>
          <cx:pt idx="25">0.95999999999999996</cx:pt>
          <cx:pt idx="26">0.54000000000000004</cx:pt>
          <cx:pt idx="27">0.93999999999999995</cx:pt>
          <cx:pt idx="28">0.35999999999999999</cx:pt>
          <cx:pt idx="29">0.71999999999999997</cx:pt>
          <cx:pt idx="30">1</cx:pt>
          <cx:pt idx="31">1</cx:pt>
          <cx:pt idx="32">0.69999999999999996</cx:pt>
          <cx:pt idx="33">1</cx:pt>
          <cx:pt idx="34">0</cx:pt>
          <cx:pt idx="35">0.76000000000000001</cx:pt>
          <cx:pt idx="36">1</cx:pt>
          <cx:pt idx="37">1</cx:pt>
          <cx:pt idx="38">0.92000000000000004</cx:pt>
          <cx:pt idx="39">0.92000000000000004</cx:pt>
          <cx:pt idx="40">1</cx:pt>
          <cx:pt idx="41">0.85999999999999999</cx:pt>
          <cx:pt idx="42">1</cx:pt>
          <cx:pt idx="43">1</cx:pt>
          <cx:pt idx="44">1</cx:pt>
          <cx:pt idx="45">1</cx:pt>
          <cx:pt idx="46">0.71999999999999997</cx:pt>
          <cx:pt idx="47">0.93999999999999995</cx:pt>
          <cx:pt idx="48">0.97999999999999998</cx:pt>
          <cx:pt idx="49">1</cx:pt>
          <cx:pt idx="50">0.95999999999999996</cx:pt>
          <cx:pt idx="51">1</cx:pt>
          <cx:pt idx="52">0.88</cx:pt>
          <cx:pt idx="53">1</cx:pt>
          <cx:pt idx="54">1</cx:pt>
          <cx:pt idx="55">0.81999999999999995</cx:pt>
          <cx:pt idx="56">0.97999999999999998</cx:pt>
          <cx:pt idx="57">0.93999999999999995</cx:pt>
          <cx:pt idx="58">0.66000000000000003</cx:pt>
          <cx:pt idx="59">1</cx:pt>
          <cx:pt idx="60">1</cx:pt>
          <cx:pt idx="61">1</cx:pt>
          <cx:pt idx="62">1</cx:pt>
          <cx:pt idx="63">1</cx:pt>
          <cx:pt idx="64">0.80000000000000004</cx:pt>
          <cx:pt idx="65">0.52000000000000002</cx:pt>
          <cx:pt idx="66">0.81999999999999995</cx:pt>
          <cx:pt idx="67">1</cx:pt>
          <cx:pt idx="68">1</cx:pt>
          <cx:pt idx="69">0.95999999999999996</cx:pt>
          <cx:pt idx="70">1</cx:pt>
          <cx:pt idx="71">0.71999999999999997</cx:pt>
          <cx:pt idx="72">0.95999999999999996</cx:pt>
          <cx:pt idx="73">1</cx:pt>
          <cx:pt idx="74">0.95999999999999996</cx:pt>
          <cx:pt idx="75">0.93999999999999995</cx:pt>
          <cx:pt idx="76">0.97999999999999998</cx:pt>
          <cx:pt idx="77">0.5</cx:pt>
          <cx:pt idx="78">0.85999999999999999</cx:pt>
          <cx:pt idx="79">0.92000000000000004</cx:pt>
          <cx:pt idx="80">0.85999999999999999</cx:pt>
          <cx:pt idx="81">0.97999999999999998</cx:pt>
          <cx:pt idx="82">0.85999999999999999</cx:pt>
          <cx:pt idx="83">1</cx:pt>
          <cx:pt idx="84">0.80000000000000004</cx:pt>
          <cx:pt idx="85">0.93999999999999995</cx:pt>
          <cx:pt idx="86">0.97999999999999998</cx:pt>
          <cx:pt idx="87">0.81999999999999995</cx:pt>
          <cx:pt idx="88">0.93999999999999995</cx:pt>
          <cx:pt idx="89">0.93999999999999995</cx:pt>
          <cx:pt idx="90">1</cx:pt>
          <cx:pt idx="91">0.97999999999999998</cx:pt>
          <cx:pt idx="92">0</cx:pt>
        </cx:lvl>
      </cx:numDim>
    </cx:data>
    <cx:data id="3">
      <cx:numDim type="val">
        <cx:f>Sheet7!$D$2:$D$94</cx:f>
        <cx:lvl ptCount="93" formatCode="0.00_);[红色]!(0.00!)">
          <cx:pt idx="0">0.98999999999999999</cx:pt>
          <cx:pt idx="1">0.69999999999999996</cx:pt>
          <cx:pt idx="2">0.95999999999999996</cx:pt>
          <cx:pt idx="3">0.94999999999999996</cx:pt>
          <cx:pt idx="4">1</cx:pt>
          <cx:pt idx="5">0.92000000000000004</cx:pt>
          <cx:pt idx="6">0.76000000000000001</cx:pt>
          <cx:pt idx="7">0.98999999999999999</cx:pt>
          <cx:pt idx="8">0.98999999999999999</cx:pt>
          <cx:pt idx="9">0.79000000000000004</cx:pt>
          <cx:pt idx="10">0.98999999999999999</cx:pt>
          <cx:pt idx="11">0.98999999999999999</cx:pt>
          <cx:pt idx="12">0.98999999999999999</cx:pt>
          <cx:pt idx="13">0.98999999999999999</cx:pt>
          <cx:pt idx="14">0.92000000000000004</cx:pt>
          <cx:pt idx="15">1</cx:pt>
          <cx:pt idx="16">1</cx:pt>
          <cx:pt idx="17">0.56999999999999995</cx:pt>
          <cx:pt idx="18">0.98999999999999999</cx:pt>
          <cx:pt idx="19">0.89000000000000001</cx:pt>
          <cx:pt idx="20">1</cx:pt>
          <cx:pt idx="21">0.92000000000000004</cx:pt>
          <cx:pt idx="22">0.80000000000000004</cx:pt>
          <cx:pt idx="23">1</cx:pt>
          <cx:pt idx="24">1</cx:pt>
          <cx:pt idx="25">0.96999999999999997</cx:pt>
          <cx:pt idx="26">0.54000000000000004</cx:pt>
          <cx:pt idx="27">0.93999999999999995</cx:pt>
          <cx:pt idx="28">0.63</cx:pt>
          <cx:pt idx="29">0.60999999999999999</cx:pt>
          <cx:pt idx="30">1</cx:pt>
          <cx:pt idx="31">0.97999999999999998</cx:pt>
          <cx:pt idx="32">0.84999999999999998</cx:pt>
          <cx:pt idx="33">0.98999999999999999</cx:pt>
          <cx:pt idx="34">0.059999999999999998</cx:pt>
          <cx:pt idx="35">0.81999999999999995</cx:pt>
          <cx:pt idx="36">0.98999999999999999</cx:pt>
          <cx:pt idx="37">0.97999999999999998</cx:pt>
          <cx:pt idx="38">0.92000000000000004</cx:pt>
          <cx:pt idx="39">0.94999999999999996</cx:pt>
          <cx:pt idx="40">0.98999999999999999</cx:pt>
          <cx:pt idx="41">0.93000000000000005</cx:pt>
          <cx:pt idx="42">1</cx:pt>
          <cx:pt idx="43">0.93999999999999995</cx:pt>
          <cx:pt idx="44">1</cx:pt>
          <cx:pt idx="45">0.98999999999999999</cx:pt>
          <cx:pt idx="46">0.67000000000000004</cx:pt>
          <cx:pt idx="47">0.93000000000000005</cx:pt>
          <cx:pt idx="48">0.81999999999999995</cx:pt>
          <cx:pt idx="49">0.98999999999999999</cx:pt>
          <cx:pt idx="50">0.96999999999999997</cx:pt>
          <cx:pt idx="51">0.98999999999999999</cx:pt>
          <cx:pt idx="52">0.93000000000000005</cx:pt>
          <cx:pt idx="53">0.87</cx:pt>
          <cx:pt idx="54">0.98999999999999999</cx:pt>
          <cx:pt idx="55">0.90000000000000002</cx:pt>
          <cx:pt idx="56">0.96999999999999997</cx:pt>
          <cx:pt idx="57">0.95999999999999996</cx:pt>
          <cx:pt idx="58">0.75</cx:pt>
          <cx:pt idx="59">0.98999999999999999</cx:pt>
          <cx:pt idx="60">0.97999999999999998</cx:pt>
          <cx:pt idx="61">0.96999999999999997</cx:pt>
          <cx:pt idx="62">0.98999999999999999</cx:pt>
          <cx:pt idx="63">0.98999999999999999</cx:pt>
          <cx:pt idx="64">0.83999999999999997</cx:pt>
          <cx:pt idx="65">0.68000000000000005</cx:pt>
          <cx:pt idx="66">0.89000000000000001</cx:pt>
          <cx:pt idx="67">0.97999999999999998</cx:pt>
          <cx:pt idx="68">0.97999999999999998</cx:pt>
          <cx:pt idx="69">0.95999999999999996</cx:pt>
          <cx:pt idx="70">0.97999999999999998</cx:pt>
          <cx:pt idx="71">0.59999999999999998</cx:pt>
          <cx:pt idx="72">0.95999999999999996</cx:pt>
          <cx:pt idx="73">0.96999999999999997</cx:pt>
          <cx:pt idx="74">0.97999999999999998</cx:pt>
          <cx:pt idx="75">0.93999999999999995</cx:pt>
          <cx:pt idx="76">0.97999999999999998</cx:pt>
          <cx:pt idx="77">0.66000000000000003</cx:pt>
          <cx:pt idx="78">0.87</cx:pt>
          <cx:pt idx="79">0.81999999999999995</cx:pt>
          <cx:pt idx="80">0.92000000000000004</cx:pt>
          <cx:pt idx="81">0.96999999999999997</cx:pt>
          <cx:pt idx="82">0.87</cx:pt>
          <cx:pt idx="83">0.94999999999999996</cx:pt>
          <cx:pt idx="84">0.80000000000000004</cx:pt>
          <cx:pt idx="85">0.95999999999999996</cx:pt>
          <cx:pt idx="86">0.82999999999999996</cx:pt>
          <cx:pt idx="87">0.90000000000000002</cx:pt>
          <cx:pt idx="88">0.91000000000000003</cx:pt>
          <cx:pt idx="89">0.96999999999999997</cx:pt>
          <cx:pt idx="90">0.97999999999999998</cx:pt>
          <cx:pt idx="91">0.93000000000000005</cx:pt>
          <cx:pt idx="92">0.16</cx:pt>
        </cx:lvl>
      </cx:numDim>
    </cx:data>
  </cx:chartData>
  <cx:chart>
    <cx:plotArea>
      <cx:plotAreaRegion>
        <cx:series layoutId="boxWhisker" uniqueId="{8075F439-CCD3-4819-9682-D413D5BA341C}">
          <cx:tx>
            <cx:txData>
              <cx:f>Sheet7!$A$1</cx:f>
              <cx:v>题目1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BE477D34-18BF-4B7A-9170-7641F8E96B6D}">
          <cx:tx>
            <cx:txData>
              <cx:f>Sheet7!$B$1</cx:f>
              <cx:v>题目2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  <cx:series layoutId="boxWhisker" uniqueId="{22D3AB5D-0281-4D2D-9A65-4631B6008ADA}">
          <cx:tx>
            <cx:txData>
              <cx:f>Sheet7!$C$1</cx:f>
              <cx:v>题目3</cx:v>
            </cx:txData>
          </cx:tx>
          <cx:dataId val="2"/>
          <cx:layoutPr>
            <cx:visibility meanLine="0" meanMarker="0" nonoutliers="0" outliers="1"/>
            <cx:statistics quartileMethod="exclusive"/>
          </cx:layoutPr>
        </cx:series>
        <cx:series layoutId="boxWhisker" uniqueId="{985C373B-5418-417A-ABFF-2092E0E3D9B9}">
          <cx:tx>
            <cx:txData>
              <cx:f>Sheet7!$D$1</cx:f>
              <cx:v>总成绩</cx:v>
            </cx:txData>
          </cx:tx>
          <cx:dataId val="3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.10000002"/>
        <cx:tickLabels/>
      </cx:axis>
      <cx:axis id="1">
        <cx:valScaling max="1.1000000000000001"/>
        <cx:title>
          <cx:tx>
            <cx:txData>
              <cx:v>归一化分数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zh-CN" alt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/>
                  <a:ea typeface="宋体" panose="02010600030101010101" pitchFamily="2" charset="-122"/>
                </a:rPr>
                <a:t>归一化分数</a:t>
              </a:r>
            </a:p>
          </cx:txPr>
        </cx:title>
        <cx:tickLabels/>
      </cx:axis>
    </cx:plotArea>
    <cx:legend pos="b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25000"/>
            <a:lumOff val="7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cap="all" spc="15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A17D1-1A27-472C-88A0-70E7F18C229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CD6F4-0B99-43DF-87CB-9FD962913E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428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06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988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430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895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631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429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9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159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599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12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808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342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251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871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530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604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835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334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436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642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08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889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921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857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253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3651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917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461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05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334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415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790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146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73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51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262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452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247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199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634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402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690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03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05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9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083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40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B545B5-C9A2-4DC3-9B1D-8566553FB5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50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056" y="2264602"/>
            <a:ext cx="7772400" cy="2037419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6056" y="4429919"/>
            <a:ext cx="6858000" cy="889124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8578" y="6492881"/>
            <a:ext cx="779149" cy="365123"/>
          </a:xfrm>
        </p:spPr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A3F001-9375-33BD-A767-B09F307BB9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6" y="5960256"/>
            <a:ext cx="5037812" cy="889124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CF4AEA0D-54E1-B941-E16B-14E6C86A4615}"/>
              </a:ext>
            </a:extLst>
          </p:cNvPr>
          <p:cNvSpPr/>
          <p:nvPr userDrawn="1"/>
        </p:nvSpPr>
        <p:spPr>
          <a:xfrm>
            <a:off x="8067555" y="0"/>
            <a:ext cx="1076446" cy="107644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38" y="143934"/>
            <a:ext cx="8799464" cy="658038"/>
          </a:xfrm>
        </p:spPr>
        <p:txBody>
          <a:bodyPr>
            <a:normAutofit/>
          </a:bodyPr>
          <a:lstStyle>
            <a:lvl1pPr>
              <a:defRPr lang="en-US" sz="36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7310" y="908052"/>
            <a:ext cx="8808891" cy="548428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u"/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Font typeface="Wingdings" panose="05000000000000000000" pitchFamily="2" charset="2"/>
              <a:buChar char="n"/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Wingdings" panose="05000000000000000000" pitchFamily="2" charset="2"/>
              <a:buChar char="l"/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801971"/>
            <a:ext cx="9144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896F603D-E39C-6F0D-B20C-7C8022B1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308" y="6492879"/>
            <a:ext cx="794497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370D3BC7-E874-B0CE-E1C7-5A372C54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2279" y="6492879"/>
            <a:ext cx="950281" cy="365123"/>
          </a:xfrm>
        </p:spPr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38" y="143934"/>
            <a:ext cx="8799464" cy="658038"/>
          </a:xfrm>
        </p:spPr>
        <p:txBody>
          <a:bodyPr>
            <a:normAutofit/>
          </a:bodyPr>
          <a:lstStyle>
            <a:lvl1pPr>
              <a:defRPr lang="en-US" sz="36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7310" y="908052"/>
            <a:ext cx="8808891" cy="548428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u"/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Font typeface="Wingdings" panose="05000000000000000000" pitchFamily="2" charset="2"/>
              <a:buChar char="n"/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Wingdings" panose="05000000000000000000" pitchFamily="2" charset="2"/>
              <a:buChar char="l"/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801971"/>
            <a:ext cx="914400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896F603D-E39C-6F0D-B20C-7C8022B1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308" y="6492879"/>
            <a:ext cx="794497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370D3BC7-E874-B0CE-E1C7-5A372C54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8026" y="6492879"/>
            <a:ext cx="746004" cy="365123"/>
          </a:xfrm>
        </p:spPr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43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1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C78A3-82D2-47F3-B4A3-5D2102EC42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microsoft.com/office/2014/relationships/chartEx" Target="../charts/chartEx2.xml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1.wdp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6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7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microsoft.com/office/2007/relationships/hdphoto" Target="../media/hdphoto3.wdp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FA07E5-9807-6F5D-426F-BCAE17132E58}"/>
              </a:ext>
            </a:extLst>
          </p:cNvPr>
          <p:cNvSpPr txBox="1"/>
          <p:nvPr/>
        </p:nvSpPr>
        <p:spPr>
          <a:xfrm>
            <a:off x="1242564" y="3179470"/>
            <a:ext cx="6658872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《</a:t>
            </a:r>
            <a:r>
              <a: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编译原理与技术</a:t>
            </a:r>
            <a:r>
              <a:rPr lang="en-US" altLang="zh-CN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》</a:t>
            </a:r>
            <a:r>
              <a:rPr lang="zh-CN" altLang="en-US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习题课</a:t>
            </a:r>
            <a:endParaRPr lang="en-US" altLang="zh-CN" sz="4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——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期中试题及作业题易错点分析</a:t>
            </a:r>
            <a:endParaRPr lang="en-US" altLang="zh-CN" sz="11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indent="5561013" algn="r" defTabSz="914400">
              <a:lnSpc>
                <a:spcPct val="90000"/>
              </a:lnSpc>
              <a:spcBef>
                <a:spcPct val="0"/>
              </a:spcBef>
            </a:pP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indent="4664075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周凡钦              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2022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年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12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月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12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日  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1E72FD-C636-5992-068A-CC0C21D6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" y="5960256"/>
            <a:ext cx="5037812" cy="889124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40D7AE5-5E34-F294-9658-5F844908FCA9}"/>
              </a:ext>
            </a:extLst>
          </p:cNvPr>
          <p:cNvSpPr/>
          <p:nvPr/>
        </p:nvSpPr>
        <p:spPr>
          <a:xfrm>
            <a:off x="8067554" y="0"/>
            <a:ext cx="1076446" cy="107644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9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7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7.5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8FD5F7-038E-22C8-A011-2033D83073EC}"/>
              </a:ext>
            </a:extLst>
          </p:cNvPr>
          <p:cNvSpPr txBox="1"/>
          <p:nvPr/>
        </p:nvSpPr>
        <p:spPr>
          <a:xfrm>
            <a:off x="5210978" y="1325930"/>
            <a:ext cx="3690651" cy="809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不按形式输出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典型错误例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962F1061-ECBA-87E0-D4DC-B54C18438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1" y="1410868"/>
            <a:ext cx="4720974" cy="432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1">
            <a:extLst>
              <a:ext uri="{FF2B5EF4-FFF2-40B4-BE49-F238E27FC236}">
                <a16:creationId xmlns:a16="http://schemas.microsoft.com/office/drawing/2014/main" id="{652088E7-E920-0163-34F7-C9CB79FD4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8" y="4513466"/>
            <a:ext cx="2643970" cy="180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345AB183-0DC2-0A9F-4F34-0C58D313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8" y="2380585"/>
            <a:ext cx="2600602" cy="18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08440E-14E6-9DDA-8572-D0337775D3FA}"/>
              </a:ext>
            </a:extLst>
          </p:cNvPr>
          <p:cNvSpPr txBox="1"/>
          <p:nvPr/>
        </p:nvSpPr>
        <p:spPr>
          <a:xfrm>
            <a:off x="5381365" y="2085440"/>
            <a:ext cx="2595128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没有计算过程，且计算数值错误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4E83A-5D2E-C9AC-8B3E-D0EC11ED2D79}"/>
              </a:ext>
            </a:extLst>
          </p:cNvPr>
          <p:cNvSpPr txBox="1"/>
          <p:nvPr/>
        </p:nvSpPr>
        <p:spPr>
          <a:xfrm>
            <a:off x="5381365" y="4234432"/>
            <a:ext cx="2595128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形式错误，输出是什么？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D62B3F5B-9119-8107-0D5E-8AD35726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10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76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7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7.5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17A8B710-B051-0806-F136-22406259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9" y="1462865"/>
            <a:ext cx="5140580" cy="12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CFCA3CC-9CFE-C09E-82AF-548BA5F9B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80"/>
          <a:stretch/>
        </p:blipFill>
        <p:spPr bwMode="auto">
          <a:xfrm>
            <a:off x="166738" y="2688116"/>
            <a:ext cx="3532823" cy="22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5210978" y="1325930"/>
            <a:ext cx="3844887" cy="2621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关键点（与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7.2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相同）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理解各类调用的含义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传值调用：不改变原变量的值；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引用调用：直接修改传入变量内存位置内容；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复制恢复：在参数空间计算，结果拷贝到变量空间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传名调用：相当于宏扩展，替换代码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推荐答案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尽可能给出计算过程，且满足题设要求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FDD3DE-0A8C-7DBB-4B99-4DB3E9A60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22" y="3691005"/>
            <a:ext cx="2976161" cy="1813185"/>
          </a:xfrm>
          <a:prstGeom prst="rect">
            <a:avLst/>
          </a:prstGeom>
        </p:spPr>
      </p:pic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7343ADAB-CF41-9B0C-29DC-E3B6F109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11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94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7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7.5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5210978" y="1325930"/>
            <a:ext cx="3844887" cy="195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输出结果：变量作用域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注意题设：处于函数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中是的控制栈状态，标出访问链和控制链。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尽可能给出计算过程，并与教材形式一致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32047946-4781-3FDC-8857-E3A20A2C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85" b="130"/>
          <a:stretch/>
        </p:blipFill>
        <p:spPr bwMode="auto">
          <a:xfrm>
            <a:off x="269913" y="1404013"/>
            <a:ext cx="4075808" cy="23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9AA979D-6047-8A79-1316-2EA4DD71C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08" y="3740221"/>
            <a:ext cx="4965297" cy="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723FEF-91EE-0275-1E25-983932596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639" y="4980369"/>
            <a:ext cx="1186595" cy="17978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0D7112-C49E-9674-4446-BE69676046FC}"/>
              </a:ext>
            </a:extLst>
          </p:cNvPr>
          <p:cNvSpPr txBox="1"/>
          <p:nvPr/>
        </p:nvSpPr>
        <p:spPr>
          <a:xfrm>
            <a:off x="3246548" y="4685552"/>
            <a:ext cx="3221854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）有计算过程且符合输出形式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023BF0-627A-E7C1-E9C6-BD188AE87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115" y="3416702"/>
            <a:ext cx="1789635" cy="33492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12C22C-D554-BC3E-7E19-E2F0B943FD12}"/>
              </a:ext>
            </a:extLst>
          </p:cNvPr>
          <p:cNvSpPr txBox="1"/>
          <p:nvPr/>
        </p:nvSpPr>
        <p:spPr>
          <a:xfrm>
            <a:off x="5744348" y="3134183"/>
            <a:ext cx="3221854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）与教材一致的写法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C5BA5E6-33A5-623E-AD4D-4F22E3972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44" y="4980369"/>
            <a:ext cx="1953995" cy="17121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F70D9F9-FC3F-9D26-A171-7460D66ED823}"/>
              </a:ext>
            </a:extLst>
          </p:cNvPr>
          <p:cNvSpPr txBox="1"/>
          <p:nvPr/>
        </p:nvSpPr>
        <p:spPr>
          <a:xfrm>
            <a:off x="526394" y="4702284"/>
            <a:ext cx="3221854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首先分析变量作用于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DE40547E-C572-042A-C2C7-3314B618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12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69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7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7.5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32047946-4781-3FDC-8857-E3A20A2C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85" b="130"/>
          <a:stretch/>
        </p:blipFill>
        <p:spPr bwMode="auto">
          <a:xfrm>
            <a:off x="269913" y="1404013"/>
            <a:ext cx="4075808" cy="23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9AA979D-6047-8A79-1316-2EA4DD71C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08" y="3740221"/>
            <a:ext cx="4965297" cy="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0B5DEE9-919D-8F89-C491-F0EC96D39F8E}"/>
              </a:ext>
            </a:extLst>
          </p:cNvPr>
          <p:cNvSpPr txBox="1"/>
          <p:nvPr/>
        </p:nvSpPr>
        <p:spPr>
          <a:xfrm>
            <a:off x="5210978" y="1325930"/>
            <a:ext cx="3690651" cy="2138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最近的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，输出是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？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）活动树中函数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没有形参，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）控制栈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处于函数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时的控制栈状态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函数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没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标记形参</a:t>
            </a:r>
            <a:endParaRPr lang="en-US" altLang="zh-CN" sz="1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函数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作为参数要自带访问链</a:t>
            </a:r>
            <a:endParaRPr lang="en-US" altLang="zh-CN" sz="1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省略号丢了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带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display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标时，访问链标记错误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典型错误例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C77E4593-17A8-314F-21B9-6F4E7969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74" y="3638693"/>
            <a:ext cx="1277584" cy="29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43A4A414-7F6E-51B8-E30E-46306FA6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53" y="3634562"/>
            <a:ext cx="1984253" cy="307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11E7CA32-09EE-EB59-27FE-138800D5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5" y="5170199"/>
            <a:ext cx="3385488" cy="14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3393BA-E440-E8BA-DE84-F97AF6A40981}"/>
              </a:ext>
            </a:extLst>
          </p:cNvPr>
          <p:cNvSpPr txBox="1"/>
          <p:nvPr/>
        </p:nvSpPr>
        <p:spPr>
          <a:xfrm>
            <a:off x="5187554" y="3394798"/>
            <a:ext cx="1702858" cy="516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函数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作为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的参数，没有自带形参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162F13-9D26-34FD-6E2E-6F988530AAE0}"/>
              </a:ext>
            </a:extLst>
          </p:cNvPr>
          <p:cNvSpPr txBox="1"/>
          <p:nvPr/>
        </p:nvSpPr>
        <p:spPr>
          <a:xfrm>
            <a:off x="7200687" y="3412502"/>
            <a:ext cx="1819004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丢了省略号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A9D280-BF14-E42A-AB56-E8FC58D39110}"/>
              </a:ext>
            </a:extLst>
          </p:cNvPr>
          <p:cNvSpPr txBox="1"/>
          <p:nvPr/>
        </p:nvSpPr>
        <p:spPr>
          <a:xfrm>
            <a:off x="341078" y="4875054"/>
            <a:ext cx="2256973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建议形式跟教材一致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18E03F60-4B0F-03CD-DEEA-7FAA7FA5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13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675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6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6.6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6.7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358380" y="1680920"/>
            <a:ext cx="3844887" cy="1920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★☆☆☆☆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四种操作：插入、检索、定位、重定位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检索操作有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两种情况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）插入操作之前，在字表范围内，类型检查，防重名；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）遇到名字引用时，进行检索，检测名字是否合法。后面这个“名字引用”部分同学会漏掉。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F8ACBD-42D5-3044-B422-444577EF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05" y="1397069"/>
            <a:ext cx="4316348" cy="283851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7991B756-04D9-F0F4-2413-52619391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05" y="3776445"/>
            <a:ext cx="5275616" cy="9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120D5E-FDB5-DB8B-AE60-DDE1E0C60DBA}"/>
              </a:ext>
            </a:extLst>
          </p:cNvPr>
          <p:cNvSpPr txBox="1"/>
          <p:nvPr/>
        </p:nvSpPr>
        <p:spPr>
          <a:xfrm>
            <a:off x="4203267" y="1856239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5050A-621E-EA8F-AED9-D826B5E94882}"/>
              </a:ext>
            </a:extLst>
          </p:cNvPr>
          <p:cNvSpPr txBox="1"/>
          <p:nvPr/>
        </p:nvSpPr>
        <p:spPr>
          <a:xfrm>
            <a:off x="4566470" y="2177269"/>
            <a:ext cx="4253902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effectLst/>
              </a:rPr>
              <a:t>（</a:t>
            </a:r>
            <a:r>
              <a:rPr lang="en-US" altLang="zh-CN" sz="1200" dirty="0">
                <a:effectLst/>
              </a:rPr>
              <a:t>1</a:t>
            </a:r>
            <a:r>
              <a:rPr lang="zh-CN" altLang="en-US" sz="1200" dirty="0">
                <a:effectLst/>
              </a:rPr>
              <a:t>）插入，发生在语义分析程序识别出一个新名字时。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effectLst/>
              </a:rPr>
              <a:t>（</a:t>
            </a:r>
            <a:r>
              <a:rPr lang="en-US" altLang="zh-CN" sz="1200" dirty="0">
                <a:effectLst/>
              </a:rPr>
              <a:t>2</a:t>
            </a:r>
            <a:r>
              <a:rPr lang="zh-CN" altLang="en-US" sz="1200" dirty="0">
                <a:effectLst/>
              </a:rPr>
              <a:t>）检索，发生在：</a:t>
            </a:r>
            <a:r>
              <a:rPr lang="en-US" altLang="zh-CN" sz="1200" dirty="0">
                <a:effectLst/>
              </a:rPr>
              <a:t>1</a:t>
            </a:r>
            <a:r>
              <a:rPr lang="zh-CN" altLang="en-US" sz="1200" dirty="0">
                <a:effectLst/>
              </a:rPr>
              <a:t>）插入操作之前，在字表范围内，类型检查，防重名；</a:t>
            </a:r>
            <a:r>
              <a:rPr lang="en-US" altLang="zh-CN" sz="1200" dirty="0">
                <a:effectLst/>
              </a:rPr>
              <a:t>2</a:t>
            </a:r>
            <a:r>
              <a:rPr lang="zh-CN" altLang="en-US" sz="1200" dirty="0">
                <a:effectLst/>
              </a:rPr>
              <a:t>）遇到名字引用时，进行检索，检测名字是否合法。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effectLst/>
              </a:rPr>
              <a:t>后面这个“名字引用”部分同学会漏掉。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effectLst/>
              </a:rPr>
              <a:t>（</a:t>
            </a:r>
            <a:r>
              <a:rPr lang="en-US" altLang="zh-CN" sz="1200" dirty="0">
                <a:effectLst/>
              </a:rPr>
              <a:t>3</a:t>
            </a:r>
            <a:r>
              <a:rPr lang="zh-CN" altLang="en-US" sz="1200" dirty="0">
                <a:effectLst/>
              </a:rPr>
              <a:t>）定位，发生在语义分析程序识别出一个块的开始时。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effectLst/>
              </a:rPr>
              <a:t>（</a:t>
            </a:r>
            <a:r>
              <a:rPr lang="en-US" altLang="zh-CN" sz="1200" dirty="0">
                <a:effectLst/>
              </a:rPr>
              <a:t>4</a:t>
            </a:r>
            <a:r>
              <a:rPr lang="zh-CN" altLang="en-US" sz="1200" dirty="0">
                <a:effectLst/>
              </a:rPr>
              <a:t>）重定位，发生在语义分析程序识别出一个块的结尾时。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5F54CE-BE58-23D7-7C66-849BEF041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148" y="5062013"/>
            <a:ext cx="3435005" cy="625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A4786F0-C230-2C98-E274-EBA65A4ED46B}"/>
              </a:ext>
            </a:extLst>
          </p:cNvPr>
          <p:cNvSpPr txBox="1"/>
          <p:nvPr/>
        </p:nvSpPr>
        <p:spPr>
          <a:xfrm>
            <a:off x="380425" y="4793860"/>
            <a:ext cx="3844887" cy="81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★☆☆☆☆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类型表达式含义以及形式化写法。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4203266" y="4733077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CC381FBD-9CBD-0B69-5FEB-7AA23F22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14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249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6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6.6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6.7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147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类型表达式含义以及形式化写法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隐藏考点：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语言类型表达式的等价类型：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语言的结构体和枚举类型是名字等价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，其他都是结构等价，本题是结构体，是名字等价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1031687" y="3381861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E1C344-639B-105D-3176-D64E1A8AE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8" y="1394644"/>
            <a:ext cx="2737390" cy="15018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9066CD-ECC7-4CBD-7CD4-E9D3FDFC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3709968"/>
            <a:ext cx="4087693" cy="941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DB6876-85DF-96D0-0EE8-B381B340C58D}"/>
              </a:ext>
            </a:extLst>
          </p:cNvPr>
          <p:cNvSpPr txBox="1"/>
          <p:nvPr/>
        </p:nvSpPr>
        <p:spPr>
          <a:xfrm>
            <a:off x="998686" y="4634804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先说明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CELL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的类型表达式，再引用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4815539-DA9C-A0E5-2FC7-D6A2E51A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71" y="5633855"/>
            <a:ext cx="4202811" cy="600402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9B5FB2A-9DDE-6383-A3A3-69CC67D33696}"/>
              </a:ext>
            </a:extLst>
          </p:cNvPr>
          <p:cNvSpPr txBox="1"/>
          <p:nvPr/>
        </p:nvSpPr>
        <p:spPr>
          <a:xfrm>
            <a:off x="1062478" y="5092133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典型错误例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4940B5-8185-640D-1105-786CE671D629}"/>
              </a:ext>
            </a:extLst>
          </p:cNvPr>
          <p:cNvSpPr txBox="1"/>
          <p:nvPr/>
        </p:nvSpPr>
        <p:spPr>
          <a:xfrm>
            <a:off x="1274107" y="5338710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把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CELL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PCELL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展开了，对破坏了名字等价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687F187E-730C-525B-9311-868ED564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15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193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6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6.6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6.7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147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★☆☆☆☆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类型表达式含义以及形式化写法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考点：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语言类型表达式的等价类型：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语言的结构体和枚举类型是名字等价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，其他都是结构等价，本体是指针类型，是结构等价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4438997" y="2732886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DB6876-85DF-96D0-0EE8-B381B340C58D}"/>
              </a:ext>
            </a:extLst>
          </p:cNvPr>
          <p:cNvSpPr txBox="1"/>
          <p:nvPr/>
        </p:nvSpPr>
        <p:spPr>
          <a:xfrm>
            <a:off x="4438997" y="3036560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6.8 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70D0D45D-8275-DECF-F7FF-5D3298B6C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0" y="1447151"/>
            <a:ext cx="3661158" cy="20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25F337-50FF-9DE9-6FB7-346B61F82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481" y="4498357"/>
            <a:ext cx="3973388" cy="516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BB7BBF-CE6A-F4FA-FF76-72342ADAF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481" y="3321012"/>
            <a:ext cx="2143588" cy="539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F6E2FCE-44F6-6450-269C-A243DDBBA962}"/>
              </a:ext>
            </a:extLst>
          </p:cNvPr>
          <p:cNvGrpSpPr/>
          <p:nvPr/>
        </p:nvGrpSpPr>
        <p:grpSpPr>
          <a:xfrm>
            <a:off x="308767" y="3917332"/>
            <a:ext cx="3083792" cy="2227380"/>
            <a:chOff x="294535" y="3618462"/>
            <a:chExt cx="3083792" cy="2227380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AFA2328B-511F-83ED-1699-EF4DBDC53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35" y="3618462"/>
              <a:ext cx="1866900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1" name="Picture 3">
              <a:extLst>
                <a:ext uri="{FF2B5EF4-FFF2-40B4-BE49-F238E27FC236}">
                  <a16:creationId xmlns:a16="http://schemas.microsoft.com/office/drawing/2014/main" id="{6C083449-2855-D93B-A32F-F54757C74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77" y="4702842"/>
              <a:ext cx="283845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0F7D0D1-DA92-E5AA-A01B-456A019F9DCA}"/>
              </a:ext>
            </a:extLst>
          </p:cNvPr>
          <p:cNvSpPr txBox="1"/>
          <p:nvPr/>
        </p:nvSpPr>
        <p:spPr>
          <a:xfrm>
            <a:off x="4485250" y="4209893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6.10 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6BEEDDCE-49F5-C961-9D93-73D26760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16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602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5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12554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★☆☆☆☆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分析树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→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注释分析树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注释分析树，别标错或漏掉注释；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print()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别漏掉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1318652" y="2813786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0481" name="Picture 1">
            <a:extLst>
              <a:ext uri="{FF2B5EF4-FFF2-40B4-BE49-F238E27FC236}">
                <a16:creationId xmlns:a16="http://schemas.microsoft.com/office/drawing/2014/main" id="{94DA19EE-7EF4-3510-3931-4175C537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5" y="1483250"/>
            <a:ext cx="4198188" cy="130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C79C30-6366-7255-9C74-B2DAFCCE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434" y="3212146"/>
            <a:ext cx="2855543" cy="2890673"/>
          </a:xfrm>
          <a:prstGeom prst="rect">
            <a:avLst/>
          </a:prstGeom>
        </p:spPr>
      </p:pic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29930862-F37D-1199-6F5B-6D07EF9C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17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A291E9-6916-4438-455B-EE4235907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789" y="3356496"/>
            <a:ext cx="2349080" cy="27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5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147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★☆☆☆☆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分析树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→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注释分析树，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注释分析树，别标错或漏掉注释；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依赖图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print()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别漏掉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4438997" y="2721280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1505" name="Picture 1">
            <a:extLst>
              <a:ext uri="{FF2B5EF4-FFF2-40B4-BE49-F238E27FC236}">
                <a16:creationId xmlns:a16="http://schemas.microsoft.com/office/drawing/2014/main" id="{F288E240-5BEF-58BA-3149-E53A33D1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67" y="1408741"/>
            <a:ext cx="4172730" cy="40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AA80C4-2BDF-AECF-097F-9E84FFEBB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110" y="3206892"/>
            <a:ext cx="3363774" cy="15131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C3B918D-9E5F-151E-6960-1C380D8B5448}"/>
              </a:ext>
            </a:extLst>
          </p:cNvPr>
          <p:cNvSpPr txBox="1"/>
          <p:nvPr/>
        </p:nvSpPr>
        <p:spPr>
          <a:xfrm>
            <a:off x="4438997" y="3038199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）分析树与依赖图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906935-3023-931D-1A9F-41F8FF560B5E}"/>
              </a:ext>
            </a:extLst>
          </p:cNvPr>
          <p:cNvSpPr txBox="1"/>
          <p:nvPr/>
        </p:nvSpPr>
        <p:spPr>
          <a:xfrm>
            <a:off x="4438997" y="4803365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）典型错误例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B7993F1-62FF-AD9A-9E10-2254586C4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39" y="5393529"/>
            <a:ext cx="1339114" cy="115699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A4A2ED-C689-9690-416D-AA9911BDCA14}"/>
              </a:ext>
            </a:extLst>
          </p:cNvPr>
          <p:cNvSpPr txBox="1"/>
          <p:nvPr/>
        </p:nvSpPr>
        <p:spPr>
          <a:xfrm>
            <a:off x="4807699" y="5062804"/>
            <a:ext cx="1553741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注释没有加点号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2B4A69-7E61-64DF-AC06-B4ABE526DE4F}"/>
              </a:ext>
            </a:extLst>
          </p:cNvPr>
          <p:cNvSpPr txBox="1"/>
          <p:nvPr/>
        </p:nvSpPr>
        <p:spPr>
          <a:xfrm>
            <a:off x="6361440" y="5062803"/>
            <a:ext cx="1553741" cy="516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注释未加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print()</a:t>
            </a:r>
          </a:p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忘记了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S’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初始态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4F58DFEB-8286-238B-5E74-E533989F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18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89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5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147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★☆☆☆☆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分析树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→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注释分析树，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注释分析树，别标错或漏掉注释；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依赖图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print()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别漏掉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4438997" y="2721280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1505" name="Picture 1">
            <a:extLst>
              <a:ext uri="{FF2B5EF4-FFF2-40B4-BE49-F238E27FC236}">
                <a16:creationId xmlns:a16="http://schemas.microsoft.com/office/drawing/2014/main" id="{F288E240-5BEF-58BA-3149-E53A33D1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67" y="1408741"/>
            <a:ext cx="4172730" cy="40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AA80C4-2BDF-AECF-097F-9E84FFEBB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75"/>
          <a:stretch/>
        </p:blipFill>
        <p:spPr>
          <a:xfrm>
            <a:off x="4935307" y="3299226"/>
            <a:ext cx="1787019" cy="15131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C3B918D-9E5F-151E-6960-1C380D8B5448}"/>
              </a:ext>
            </a:extLst>
          </p:cNvPr>
          <p:cNvSpPr txBox="1"/>
          <p:nvPr/>
        </p:nvSpPr>
        <p:spPr>
          <a:xfrm>
            <a:off x="4438997" y="3038199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）语义规则执行顺序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906935-3023-931D-1A9F-41F8FF560B5E}"/>
              </a:ext>
            </a:extLst>
          </p:cNvPr>
          <p:cNvSpPr txBox="1"/>
          <p:nvPr/>
        </p:nvSpPr>
        <p:spPr>
          <a:xfrm>
            <a:off x="4438997" y="4803365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）翻译完成时输出结果，代入可得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7A8946-F27A-5970-2089-7E8CDC4D4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269" y="3367135"/>
            <a:ext cx="813910" cy="11336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0094FE-0EC0-AB6F-7BD0-16DF8046CE7A}"/>
              </a:ext>
            </a:extLst>
          </p:cNvPr>
          <p:cNvSpPr txBox="1"/>
          <p:nvPr/>
        </p:nvSpPr>
        <p:spPr>
          <a:xfrm>
            <a:off x="4421178" y="5066847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）修改后的输出，前面过程再来一遍。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3127944-1FAA-0373-0896-7E9ED4CA4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820" y="5512682"/>
            <a:ext cx="1796190" cy="124644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60C7AF4-5622-150A-F2FF-6B7FAA282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808" y="5506387"/>
            <a:ext cx="735737" cy="125274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72B4151-2917-B0B3-063B-F8CF5858ACE7}"/>
              </a:ext>
            </a:extLst>
          </p:cNvPr>
          <p:cNvSpPr txBox="1"/>
          <p:nvPr/>
        </p:nvSpPr>
        <p:spPr>
          <a:xfrm>
            <a:off x="5594919" y="5484067"/>
            <a:ext cx="12812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代入可得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24</a:t>
            </a:r>
            <a:endParaRPr lang="zh-CN" altLang="en-US" sz="1100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F6061407-AD27-2317-E07F-6ECB800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19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04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课程安排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0" y="1012158"/>
            <a:ext cx="6234059" cy="3065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、期中后习题难点分析（倒序）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、期中考试情况分析题目解析及易错点分析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2.1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2.3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、期中前习题难点分析（倒序）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、总结及复习建议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9057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5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1846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语法制导定义（产生式的语义规则）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判定方法：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属性定义要求，与每个产生式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A→X1X2…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Xn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相应的每条语义规则计算的属性或者是左部符号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的综合属性，或者是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1&lt;=j&lt;=n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）的继承属性，并且该继承属性只能依赖于：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的继承属性和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或者产生式中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左边的符号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X1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X2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…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Xj-1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的属性。</a:t>
            </a:r>
            <a:endParaRPr lang="en-US" altLang="zh-CN" sz="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2753512" y="3925865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4AB9814-DF7C-888B-06CE-556470292C8C}"/>
              </a:ext>
            </a:extLst>
          </p:cNvPr>
          <p:cNvGrpSpPr/>
          <p:nvPr/>
        </p:nvGrpSpPr>
        <p:grpSpPr>
          <a:xfrm>
            <a:off x="196265" y="1420950"/>
            <a:ext cx="4027053" cy="792111"/>
            <a:chOff x="196265" y="1420950"/>
            <a:chExt cx="6972482" cy="132410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FC20E33-7B2E-96A6-476B-7721814E9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762"/>
            <a:stretch/>
          </p:blipFill>
          <p:spPr>
            <a:xfrm>
              <a:off x="671665" y="1728468"/>
              <a:ext cx="6469194" cy="101659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E7F2CC2-1E7E-9395-3E29-ABFB066EE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265" y="1420950"/>
              <a:ext cx="6972482" cy="32658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285FD74D-D699-D6AC-002D-DB891E797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04" y="2550738"/>
            <a:ext cx="3876812" cy="121701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56D3E16-9594-096F-EC4F-762A7F329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47" y="4015980"/>
            <a:ext cx="2466165" cy="102614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6A79597-4374-0FA8-3D23-832616CDD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9984" y="4254801"/>
            <a:ext cx="3973390" cy="17417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A10CDF7-6947-8207-28EA-A911C1FEBB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607" b="-5792"/>
          <a:stretch/>
        </p:blipFill>
        <p:spPr>
          <a:xfrm>
            <a:off x="4764808" y="4547628"/>
            <a:ext cx="284802" cy="1156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EDC0B2F-D93C-830C-0EE4-CC68FCF8B867}"/>
              </a:ext>
            </a:extLst>
          </p:cNvPr>
          <p:cNvSpPr txBox="1"/>
          <p:nvPr/>
        </p:nvSpPr>
        <p:spPr>
          <a:xfrm>
            <a:off x="2930273" y="6052395"/>
            <a:ext cx="391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700" dirty="0">
                <a:latin typeface="宋体" panose="02010600030101010101" pitchFamily="2" charset="-122"/>
                <a:ea typeface="宋体" panose="02010600030101010101" pitchFamily="2" charset="-122"/>
              </a:rPr>
              <a:t> 该定义不是</a:t>
            </a:r>
            <a:r>
              <a:rPr lang="en-US" altLang="zh-CN" sz="700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zh-CN" altLang="en-US" sz="700" dirty="0">
                <a:latin typeface="宋体" panose="02010600030101010101" pitchFamily="2" charset="-122"/>
                <a:ea typeface="宋体" panose="02010600030101010101" pitchFamily="2" charset="-122"/>
              </a:rPr>
              <a:t>属性定义，因为在</a:t>
            </a:r>
            <a:r>
              <a:rPr lang="en-US" altLang="zh-CN" sz="700" dirty="0">
                <a:latin typeface="宋体" panose="02010600030101010101" pitchFamily="2" charset="-122"/>
                <a:ea typeface="宋体" panose="02010600030101010101" pitchFamily="2" charset="-122"/>
              </a:rPr>
              <a:t>D→L</a:t>
            </a:r>
            <a:r>
              <a:rPr lang="zh-CN" altLang="en-US" sz="7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7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700" dirty="0">
                <a:latin typeface="宋体" panose="02010600030101010101" pitchFamily="2" charset="-122"/>
                <a:ea typeface="宋体" panose="02010600030101010101" pitchFamily="2" charset="-122"/>
              </a:rPr>
              <a:t>的语义规则中，</a:t>
            </a:r>
            <a:r>
              <a:rPr lang="en-US" altLang="zh-CN" sz="700" dirty="0">
                <a:latin typeface="宋体" panose="02010600030101010101" pitchFamily="2" charset="-122"/>
                <a:ea typeface="宋体" panose="02010600030101010101" pitchFamily="2" charset="-122"/>
              </a:rPr>
              <a:t>L.in</a:t>
            </a:r>
            <a:r>
              <a:rPr lang="zh-CN" altLang="en-US" sz="700" dirty="0">
                <a:latin typeface="宋体" panose="02010600030101010101" pitchFamily="2" charset="-122"/>
                <a:ea typeface="宋体" panose="02010600030101010101" pitchFamily="2" charset="-122"/>
              </a:rPr>
              <a:t>依赖它右边符号</a:t>
            </a:r>
            <a:r>
              <a:rPr lang="en-US" altLang="zh-CN" sz="7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700" dirty="0">
                <a:latin typeface="宋体" panose="02010600030101010101" pitchFamily="2" charset="-122"/>
                <a:ea typeface="宋体" panose="02010600030101010101" pitchFamily="2" charset="-122"/>
              </a:rPr>
              <a:t>的属性，不满足</a:t>
            </a:r>
            <a:r>
              <a:rPr lang="en-US" altLang="zh-CN" sz="700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zh-CN" altLang="en-US" sz="700" dirty="0">
                <a:latin typeface="宋体" panose="02010600030101010101" pitchFamily="2" charset="-122"/>
                <a:ea typeface="宋体" panose="02010600030101010101" pitchFamily="2" charset="-122"/>
              </a:rPr>
              <a:t>属性定义对集成属性的约束。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EF9E39-119A-B4DF-873A-3F48EAAF71AB}"/>
              </a:ext>
            </a:extLst>
          </p:cNvPr>
          <p:cNvSpPr txBox="1"/>
          <p:nvPr/>
        </p:nvSpPr>
        <p:spPr>
          <a:xfrm>
            <a:off x="287347" y="2219772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2BAC83B0-6E08-B9C2-A3B1-DFABDB59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20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1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5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30282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★★★★☆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子表达式类型的语法制导定义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属性定义判定方法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属性定义要求，与每个产生式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A→X1X2…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Xn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相应的每条语义规则计算的属性或者是左部符号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的综合属性，或者是右部某符号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1&lt;=j&lt;=n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）的继承属性，并且该继承属性只能依赖于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的继承属性和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或者产生式中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左边的符号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X1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X2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…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Xj-1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的属性。</a:t>
            </a:r>
            <a:endParaRPr lang="en-US" altLang="zh-CN" sz="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翻译方案要点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语义规则放入产生式时放置的位置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，产生式左侧的综合属性放在最后；变量的继承属性放在紧挨着变量之前</a:t>
            </a:r>
            <a:endParaRPr lang="en-US" altLang="zh-CN" sz="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280381" y="4050778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378566-9FA3-E597-3DD2-ABE3BE7631AD}"/>
              </a:ext>
            </a:extLst>
          </p:cNvPr>
          <p:cNvSpPr txBox="1"/>
          <p:nvPr/>
        </p:nvSpPr>
        <p:spPr>
          <a:xfrm>
            <a:off x="494684" y="4345117"/>
            <a:ext cx="37968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）注意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属性定义要点即可。</a:t>
            </a:r>
            <a:b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</a:t>
            </a:r>
            <a:r>
              <a:rPr lang="en-US" altLang="zh-CN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B.ps</a:t>
            </a:r>
            <a:r>
              <a:rPr lang="zh-CN" altLang="en-US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要么取值常数，要么依赖于产生式左部符号</a:t>
            </a:r>
            <a:r>
              <a:rPr lang="en-US" altLang="zh-CN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</a:t>
            </a:r>
            <a:r>
              <a:rPr lang="zh-CN" altLang="en-US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的属性。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A71BFF-AA21-A015-3243-63D2E192037A}"/>
              </a:ext>
            </a:extLst>
          </p:cNvPr>
          <p:cNvSpPr txBox="1"/>
          <p:nvPr/>
        </p:nvSpPr>
        <p:spPr>
          <a:xfrm>
            <a:off x="494684" y="4760615"/>
            <a:ext cx="379689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）翻译方案</a:t>
            </a:r>
            <a:b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zh-CN" altLang="en-US" sz="10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29C1108-8428-2EDB-551C-B9B1DAD4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16" y="4992854"/>
            <a:ext cx="3155613" cy="638148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BAD112FC-01D9-2570-A6FC-EDADD1EB4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"/>
          <a:stretch/>
        </p:blipFill>
        <p:spPr bwMode="auto">
          <a:xfrm>
            <a:off x="453571" y="1471748"/>
            <a:ext cx="3944257" cy="25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45A10B38-7166-1C1E-0705-8B19ABE0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21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14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5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465540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22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376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★★★★☆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子表达式类型的语法制导定义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属性定义判定方法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属性定义要求，与每个产生式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A→X1X2…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Xn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相应的每条语义规则计算的属性或者是左部符号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的综合属性，或者是右部某符号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1&lt;=j&lt;=n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）的继承属性，并且该继承属性只能依赖于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的继承属性和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或者产生式中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左边的符号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X1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X2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…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Xj-1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的属性。</a:t>
            </a:r>
            <a:endParaRPr lang="en-US" altLang="zh-CN" sz="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翻译方案要点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语义规则放入产生式时放置的位置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，产生式左侧的综合属性放在最后；变量的继承属性放在紧挨着变量之前</a:t>
            </a:r>
            <a:endParaRPr lang="en-US" altLang="zh-CN" sz="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方法翻译（主教材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节）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关键点在于改造过程中将产生式右侧多个非终结符之间，加入</a:t>
            </a: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“标记非终结符号”，以及这些符号指向</a:t>
            </a:r>
            <a:r>
              <a:rPr lang="en-US" altLang="zh-CN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</a:t>
            </a: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的产生式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，综合属性如何标注。</a:t>
            </a:r>
            <a:endParaRPr lang="en-US" altLang="zh-CN" sz="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根据翻译方法设计产生式相应的代码段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1C5671-2B8F-0EC0-FF51-0BC0EB244E5A}"/>
              </a:ext>
            </a:extLst>
          </p:cNvPr>
          <p:cNvSpPr txBox="1"/>
          <p:nvPr/>
        </p:nvSpPr>
        <p:spPr>
          <a:xfrm>
            <a:off x="225535" y="4143494"/>
            <a:ext cx="379689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方法进行翻译（改造语义规则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→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改造翻译方案）</a:t>
            </a:r>
            <a:b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zh-CN" altLang="en-US" sz="10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2B7525A-4584-A16D-5920-3B8A12DF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326" y="4584947"/>
            <a:ext cx="2426863" cy="20086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4351629-33C6-9D9F-3CF7-E121B3BA9E03}"/>
              </a:ext>
            </a:extLst>
          </p:cNvPr>
          <p:cNvSpPr txBox="1"/>
          <p:nvPr/>
        </p:nvSpPr>
        <p:spPr>
          <a:xfrm>
            <a:off x="2123982" y="4380035"/>
            <a:ext cx="1828055" cy="27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改造后的语义规则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76F608-44B3-21E8-2F6D-4B69147A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426" y="5585211"/>
            <a:ext cx="2538403" cy="9714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8FA921-2779-13F6-9927-981E8009D083}"/>
              </a:ext>
            </a:extLst>
          </p:cNvPr>
          <p:cNvSpPr txBox="1"/>
          <p:nvPr/>
        </p:nvSpPr>
        <p:spPr>
          <a:xfrm>
            <a:off x="4838174" y="5310975"/>
            <a:ext cx="1828055" cy="27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改造后的翻译方案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91EFC4-722F-9360-1E42-6D840933BFA8}"/>
              </a:ext>
            </a:extLst>
          </p:cNvPr>
          <p:cNvSpPr txBox="1"/>
          <p:nvPr/>
        </p:nvSpPr>
        <p:spPr>
          <a:xfrm>
            <a:off x="463945" y="4391864"/>
            <a:ext cx="1828055" cy="2014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lnSpc>
                <a:spcPct val="120000"/>
              </a:lnSpc>
            </a:pP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改造要点：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2">
              <a:lnSpc>
                <a:spcPct val="120000"/>
              </a:lnSpc>
            </a:pP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去掉产生式中间的语义动作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2">
              <a:lnSpc>
                <a:spcPct val="120000"/>
              </a:lnSpc>
            </a:pPr>
            <a:r>
              <a:rPr lang="en-US" altLang="zh-CN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1)B.ps=10</a:t>
            </a: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这个继承属性初始化动作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2">
              <a:lnSpc>
                <a:spcPct val="120000"/>
              </a:lnSpc>
            </a:pPr>
            <a:r>
              <a:rPr lang="en-US" altLang="zh-CN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2)B1B2</a:t>
            </a: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以及</a:t>
            </a:r>
            <a:r>
              <a:rPr lang="en-US" altLang="zh-CN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B1subB2</a:t>
            </a: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中</a:t>
            </a:r>
            <a:r>
              <a:rPr lang="en-US" altLang="zh-CN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B2.ps</a:t>
            </a: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的计算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2">
              <a:lnSpc>
                <a:spcPct val="120000"/>
              </a:lnSpc>
            </a:pP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引入标记非终结符</a:t>
            </a:r>
            <a:r>
              <a:rPr lang="en-US" altLang="zh-CN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L\M\N</a:t>
            </a: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来实现，标记非终结符代表了要执行某个语义动作。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74638" lvl="2">
              <a:lnSpc>
                <a:spcPct val="120000"/>
              </a:lnSpc>
            </a:pP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4F9D1AFE-7D37-C3B0-5FE5-FC36184C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1" y="1416246"/>
            <a:ext cx="3944257" cy="26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54A82A-0AD7-5A48-8C79-00C0831C4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754" y="4298577"/>
            <a:ext cx="3458697" cy="101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71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5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46118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23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376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★★★★☆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子表达式类型的语法制导定义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属性定义判定方法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属性定义要求，与每个产生式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A→X1X2…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Xn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相应的每条语义规则计算的属性或者是左部符号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的综合属性，或者是右部某符号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1&lt;=j&lt;=n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）的继承属性，并且该继承属性只能依赖于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的继承属性和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或者产生式中</a:t>
            </a:r>
            <a:r>
              <a:rPr lang="en-US" altLang="zh-CN" sz="8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左边的符号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X1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X2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…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Xj-1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的属性。</a:t>
            </a:r>
            <a:endParaRPr lang="en-US" altLang="zh-CN" sz="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翻译方案要点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语义规则放入产生式时放置的位置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，产生式左侧的综合属性放在最后；变量的继承属性放在紧挨着变量之前</a:t>
            </a:r>
            <a:endParaRPr lang="en-US" altLang="zh-CN" sz="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方法翻译（主教材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节）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关键点在于改造过程中将产生式右侧多个非终结符之间，加入</a:t>
            </a: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“标记非终结符号”，以及这些符号指向</a:t>
            </a:r>
            <a:r>
              <a:rPr lang="en-US" altLang="zh-CN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</a:t>
            </a:r>
            <a:r>
              <a:rPr lang="zh-CN" altLang="en-US" sz="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的产生式</a:t>
            </a:r>
            <a:r>
              <a:rPr lang="zh-CN" altLang="en-US" sz="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，综合属性如何标注。</a:t>
            </a:r>
            <a:endParaRPr lang="en-US" altLang="zh-CN" sz="8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根据翻译方法设计产生式相应的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代码段</a:t>
            </a:r>
            <a:endParaRPr lang="en-US" altLang="zh-CN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1C5671-2B8F-0EC0-FF51-0BC0EB244E5A}"/>
              </a:ext>
            </a:extLst>
          </p:cNvPr>
          <p:cNvSpPr txBox="1"/>
          <p:nvPr/>
        </p:nvSpPr>
        <p:spPr>
          <a:xfrm>
            <a:off x="225535" y="4143494"/>
            <a:ext cx="379689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）根据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翻译方案，设计各产生式的代码段</a:t>
            </a:r>
            <a:b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zh-CN" altLang="en-US" sz="10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B11BE37A-3B73-85A9-DC56-F241E49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5" y="1408741"/>
            <a:ext cx="3944257" cy="26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33AF0C-29BD-2D0B-E965-2030661F3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11" y="4428507"/>
            <a:ext cx="4353442" cy="21421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8F3323-A5B0-7DBD-8496-50FDA1673582}"/>
              </a:ext>
            </a:extLst>
          </p:cNvPr>
          <p:cNvSpPr txBox="1"/>
          <p:nvPr/>
        </p:nvSpPr>
        <p:spPr>
          <a:xfrm>
            <a:off x="4639294" y="4740319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易错点：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1F4164-7EC2-4D70-218C-1DC40E58DE7E}"/>
              </a:ext>
            </a:extLst>
          </p:cNvPr>
          <p:cNvSpPr txBox="1"/>
          <p:nvPr/>
        </p:nvSpPr>
        <p:spPr>
          <a:xfrm>
            <a:off x="5007995" y="4999758"/>
            <a:ext cx="3413193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指针位置标注不对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543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5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487311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24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1C5671-2B8F-0EC0-FF51-0BC0EB244E5A}"/>
              </a:ext>
            </a:extLst>
          </p:cNvPr>
          <p:cNvSpPr txBox="1"/>
          <p:nvPr/>
        </p:nvSpPr>
        <p:spPr>
          <a:xfrm>
            <a:off x="116678" y="1356751"/>
            <a:ext cx="61371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）举例说明，继承属性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B.ps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的值在栈中位置总恰好在归约串的下面</a:t>
            </a:r>
            <a:endParaRPr lang="en-US" altLang="zh-CN" sz="11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E609F1-F5FB-E649-0207-533B2E4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44" y="1102329"/>
            <a:ext cx="2426863" cy="2008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99F2259-667E-9E62-EA59-2E5DABAD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83" y="1558856"/>
            <a:ext cx="4565550" cy="5006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02B869-4C79-27E1-8284-98C0B8215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84" y="3848900"/>
            <a:ext cx="4071021" cy="168010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51AA10A-0261-E3B2-8B71-8EBD37F3568E}"/>
              </a:ext>
            </a:extLst>
          </p:cNvPr>
          <p:cNvSpPr txBox="1"/>
          <p:nvPr/>
        </p:nvSpPr>
        <p:spPr>
          <a:xfrm>
            <a:off x="4224025" y="5529004"/>
            <a:ext cx="46022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易错点：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EF6845-9548-0EBF-B190-798B77AD2486}"/>
              </a:ext>
            </a:extLst>
          </p:cNvPr>
          <p:cNvSpPr txBox="1"/>
          <p:nvPr/>
        </p:nvSpPr>
        <p:spPr>
          <a:xfrm>
            <a:off x="4613060" y="5815334"/>
            <a:ext cx="3413193" cy="516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分析动作中没有给出代码段，说理不充分。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一直移进不最左归约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3ED02FB-A77C-2058-F44F-6D02B7B5C285}"/>
              </a:ext>
            </a:extLst>
          </p:cNvPr>
          <p:cNvGrpSpPr/>
          <p:nvPr/>
        </p:nvGrpSpPr>
        <p:grpSpPr>
          <a:xfrm>
            <a:off x="431752" y="2145775"/>
            <a:ext cx="3643201" cy="4320533"/>
            <a:chOff x="458282" y="2106638"/>
            <a:chExt cx="3643201" cy="432053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B981470-90A5-DDEC-28E8-68DCBFB94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979" y="2106638"/>
              <a:ext cx="3589830" cy="231236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12AC1E9-8F2C-4107-9E20-896EAC91F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282" y="4415449"/>
              <a:ext cx="3643201" cy="2011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963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课程安排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482957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25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0" y="1012158"/>
            <a:ext cx="6234059" cy="3065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、期中后习题难点分析（倒序）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、期中考试情况分析题目解析及易错点分析</a:t>
            </a:r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2.1 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2.3 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、期中前习题难点分析（倒序）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、总结及复习建议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812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期中考试情况分析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504728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26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293615" y="966399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期中题目回顾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649199-98F9-B19C-B0C5-9CABAC3E2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0" y="1693314"/>
            <a:ext cx="5927682" cy="9541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84D3CA-8F22-FDAE-E811-C02316624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0" y="3019296"/>
            <a:ext cx="5927682" cy="15652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FF4912-7F83-A08A-1D67-DCDE93B096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711" y="4948630"/>
            <a:ext cx="3923160" cy="14061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5D5780-6C52-99A1-F622-CC242B9140C6}"/>
              </a:ext>
            </a:extLst>
          </p:cNvPr>
          <p:cNvSpPr txBox="1"/>
          <p:nvPr/>
        </p:nvSpPr>
        <p:spPr>
          <a:xfrm>
            <a:off x="508264" y="1364378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状态转移图及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3C05C3-0965-0EE9-6FDD-87059061229D}"/>
              </a:ext>
            </a:extLst>
          </p:cNvPr>
          <p:cNvSpPr txBox="1"/>
          <p:nvPr/>
        </p:nvSpPr>
        <p:spPr>
          <a:xfrm>
            <a:off x="513772" y="2706884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文法分析：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文法判别、改写、分析表构建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746BC2-9083-E2C2-B2A0-EB6ADA70E6DA}"/>
              </a:ext>
            </a:extLst>
          </p:cNvPr>
          <p:cNvSpPr txBox="1"/>
          <p:nvPr/>
        </p:nvSpPr>
        <p:spPr>
          <a:xfrm>
            <a:off x="508264" y="4619694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文法分析：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文法判别、改写、分析表构建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6702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期中考试情况分析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319198" y="6492879"/>
            <a:ext cx="658303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27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期中考试成绩分析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图表 5">
                <a:extLst>
                  <a:ext uri="{FF2B5EF4-FFF2-40B4-BE49-F238E27FC236}">
                    <a16:creationId xmlns:a16="http://schemas.microsoft.com/office/drawing/2014/main" id="{9CBEA8A5-0BA8-98AF-DFC7-FCEF7659FD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93177890"/>
                  </p:ext>
                </p:extLst>
              </p:nvPr>
            </p:nvGraphicFramePr>
            <p:xfrm>
              <a:off x="4838007" y="1787235"/>
              <a:ext cx="3481191" cy="189168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图表 5">
                <a:extLst>
                  <a:ext uri="{FF2B5EF4-FFF2-40B4-BE49-F238E27FC236}">
                    <a16:creationId xmlns:a16="http://schemas.microsoft.com/office/drawing/2014/main" id="{9CBEA8A5-0BA8-98AF-DFC7-FCEF7659FD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8007" y="1787235"/>
                <a:ext cx="3481191" cy="189168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D7675DD-DE6D-6092-02F3-A0A5CDE2B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464312"/>
              </p:ext>
            </p:extLst>
          </p:nvPr>
        </p:nvGraphicFramePr>
        <p:xfrm>
          <a:off x="893623" y="1861301"/>
          <a:ext cx="2402379" cy="1738112"/>
        </p:xfrm>
        <a:graphic>
          <a:graphicData uri="http://schemas.openxmlformats.org/drawingml/2006/table">
            <a:tbl>
              <a:tblPr firstRow="1" firstCol="1">
                <a:tableStyleId>{BC89EF96-8CEA-46FF-86C4-4CE0E7609802}</a:tableStyleId>
              </a:tblPr>
              <a:tblGrid>
                <a:gridCol w="831274">
                  <a:extLst>
                    <a:ext uri="{9D8B030D-6E8A-4147-A177-3AD203B41FA5}">
                      <a16:colId xmlns:a16="http://schemas.microsoft.com/office/drawing/2014/main" val="3712803942"/>
                    </a:ext>
                  </a:extLst>
                </a:gridCol>
                <a:gridCol w="648392">
                  <a:extLst>
                    <a:ext uri="{9D8B030D-6E8A-4147-A177-3AD203B41FA5}">
                      <a16:colId xmlns:a16="http://schemas.microsoft.com/office/drawing/2014/main" val="1208543551"/>
                    </a:ext>
                  </a:extLst>
                </a:gridCol>
                <a:gridCol w="922713">
                  <a:extLst>
                    <a:ext uri="{9D8B030D-6E8A-4147-A177-3AD203B41FA5}">
                      <a16:colId xmlns:a16="http://schemas.microsoft.com/office/drawing/2014/main" val="2776023479"/>
                    </a:ext>
                  </a:extLst>
                </a:gridCol>
              </a:tblGrid>
              <a:tr h="21726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分类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人数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人数比例 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1308508"/>
                  </a:ext>
                </a:extLst>
              </a:tr>
              <a:tr h="21726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60</a:t>
                      </a:r>
                      <a:r>
                        <a:rPr lang="zh-CN" altLang="en-US" sz="1200" u="none" strike="noStrike">
                          <a:effectLst/>
                        </a:rPr>
                        <a:t>分以下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5.4%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7707053"/>
                  </a:ext>
                </a:extLst>
              </a:tr>
              <a:tr h="21726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60-70</a:t>
                      </a:r>
                      <a:r>
                        <a:rPr lang="zh-CN" altLang="en-US" sz="1200" u="none" strike="noStrike">
                          <a:effectLst/>
                        </a:rPr>
                        <a:t>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14.0%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7985909"/>
                  </a:ext>
                </a:extLst>
              </a:tr>
              <a:tr h="21726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71-80</a:t>
                      </a:r>
                      <a:r>
                        <a:rPr lang="zh-CN" altLang="en-US" sz="1200" u="none" strike="noStrike">
                          <a:effectLst/>
                        </a:rPr>
                        <a:t>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</a:rPr>
                        <a:t>5.4%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1927690"/>
                  </a:ext>
                </a:extLst>
              </a:tr>
              <a:tr h="21726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81-90</a:t>
                      </a:r>
                      <a:r>
                        <a:rPr lang="zh-CN" altLang="en-US" sz="1200" u="none" strike="noStrike">
                          <a:effectLst/>
                        </a:rPr>
                        <a:t>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13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14.0%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7275943"/>
                  </a:ext>
                </a:extLst>
              </a:tr>
              <a:tr h="21726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91-99</a:t>
                      </a:r>
                      <a:r>
                        <a:rPr lang="zh-CN" altLang="en-US" sz="1200" u="none" strike="noStrike">
                          <a:effectLst/>
                        </a:rPr>
                        <a:t>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</a:rPr>
                        <a:t>59.1%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2745541"/>
                  </a:ext>
                </a:extLst>
              </a:tr>
              <a:tr h="21726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100</a:t>
                      </a:r>
                      <a:r>
                        <a:rPr lang="zh-CN" altLang="en-US" sz="1200" u="none" strike="noStrike">
                          <a:effectLst/>
                        </a:rPr>
                        <a:t>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</a:rPr>
                        <a:t>9.7%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5808491"/>
                  </a:ext>
                </a:extLst>
              </a:tr>
              <a:tr h="21726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总人数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</a:rPr>
                        <a:t>93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819196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08586C8-0353-0ECB-0CE2-A0D98F8C4D17}"/>
              </a:ext>
            </a:extLst>
          </p:cNvPr>
          <p:cNvSpPr txBox="1"/>
          <p:nvPr/>
        </p:nvSpPr>
        <p:spPr>
          <a:xfrm>
            <a:off x="322118" y="1390652"/>
            <a:ext cx="4601094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总成绩分布</a:t>
            </a:r>
            <a:endParaRPr lang="en-US" altLang="zh-CN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BE7307-09F5-2517-52EC-BA98BB92B992}"/>
              </a:ext>
            </a:extLst>
          </p:cNvPr>
          <p:cNvSpPr txBox="1"/>
          <p:nvPr/>
        </p:nvSpPr>
        <p:spPr>
          <a:xfrm>
            <a:off x="322118" y="3707270"/>
            <a:ext cx="4601094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各题目分布</a:t>
            </a:r>
            <a:endParaRPr lang="en-US" altLang="zh-CN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392A76A-F9EC-E871-9104-88221E0DF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343900"/>
              </p:ext>
            </p:extLst>
          </p:nvPr>
        </p:nvGraphicFramePr>
        <p:xfrm>
          <a:off x="893624" y="4267792"/>
          <a:ext cx="2402380" cy="1714108"/>
        </p:xfrm>
        <a:graphic>
          <a:graphicData uri="http://schemas.openxmlformats.org/drawingml/2006/table">
            <a:tbl>
              <a:tblPr firstRow="1" firstCol="1">
                <a:tableStyleId>{BC89EF96-8CEA-46FF-86C4-4CE0E7609802}</a:tableStyleId>
              </a:tblPr>
              <a:tblGrid>
                <a:gridCol w="480476">
                  <a:extLst>
                    <a:ext uri="{9D8B030D-6E8A-4147-A177-3AD203B41FA5}">
                      <a16:colId xmlns:a16="http://schemas.microsoft.com/office/drawing/2014/main" val="1216659087"/>
                    </a:ext>
                  </a:extLst>
                </a:gridCol>
                <a:gridCol w="480476">
                  <a:extLst>
                    <a:ext uri="{9D8B030D-6E8A-4147-A177-3AD203B41FA5}">
                      <a16:colId xmlns:a16="http://schemas.microsoft.com/office/drawing/2014/main" val="2757681366"/>
                    </a:ext>
                  </a:extLst>
                </a:gridCol>
                <a:gridCol w="480476">
                  <a:extLst>
                    <a:ext uri="{9D8B030D-6E8A-4147-A177-3AD203B41FA5}">
                      <a16:colId xmlns:a16="http://schemas.microsoft.com/office/drawing/2014/main" val="2435426750"/>
                    </a:ext>
                  </a:extLst>
                </a:gridCol>
                <a:gridCol w="480476">
                  <a:extLst>
                    <a:ext uri="{9D8B030D-6E8A-4147-A177-3AD203B41FA5}">
                      <a16:colId xmlns:a16="http://schemas.microsoft.com/office/drawing/2014/main" val="3957950658"/>
                    </a:ext>
                  </a:extLst>
                </a:gridCol>
                <a:gridCol w="480476">
                  <a:extLst>
                    <a:ext uri="{9D8B030D-6E8A-4147-A177-3AD203B41FA5}">
                      <a16:colId xmlns:a16="http://schemas.microsoft.com/office/drawing/2014/main" val="962250979"/>
                    </a:ext>
                  </a:extLst>
                </a:gridCol>
              </a:tblGrid>
              <a:tr h="257077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题</a:t>
                      </a:r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题</a:t>
                      </a:r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题</a:t>
                      </a:r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0252523"/>
                  </a:ext>
                </a:extLst>
              </a:tr>
              <a:tr h="25707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满分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4729333"/>
                  </a:ext>
                </a:extLst>
              </a:tr>
              <a:tr h="25707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平均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63618"/>
                  </a:ext>
                </a:extLst>
              </a:tr>
              <a:tr h="25707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标准差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1883452"/>
                  </a:ext>
                </a:extLst>
              </a:tr>
              <a:tr h="3099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归一化标准差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0.17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0.22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0.18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5324877"/>
                  </a:ext>
                </a:extLst>
              </a:tr>
              <a:tr h="3099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归一化平均分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0.89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 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0.89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38051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7" name="图表 16">
                <a:extLst>
                  <a:ext uri="{FF2B5EF4-FFF2-40B4-BE49-F238E27FC236}">
                    <a16:creationId xmlns:a16="http://schemas.microsoft.com/office/drawing/2014/main" id="{7FAC7863-AAF2-1F76-9824-C0041FA7639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56584961"/>
                  </p:ext>
                </p:extLst>
              </p:nvPr>
            </p:nvGraphicFramePr>
            <p:xfrm>
              <a:off x="4649472" y="4111460"/>
              <a:ext cx="4799328" cy="191242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7" name="图表 16">
                <a:extLst>
                  <a:ext uri="{FF2B5EF4-FFF2-40B4-BE49-F238E27FC236}">
                    <a16:creationId xmlns:a16="http://schemas.microsoft.com/office/drawing/2014/main" id="{7FAC7863-AAF2-1F76-9824-C0041FA76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9472" y="4111460"/>
                <a:ext cx="4799328" cy="19124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4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期中题目解析及易错点分析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60378" y="6492879"/>
            <a:ext cx="51712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28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2.1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649199-98F9-B19C-B0C5-9CABAC3E2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596" y="1427938"/>
            <a:ext cx="5438735" cy="87543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3E453C-7D6E-4CF5-7503-82A12B21E1AB}"/>
              </a:ext>
            </a:extLst>
          </p:cNvPr>
          <p:cNvGrpSpPr/>
          <p:nvPr/>
        </p:nvGrpSpPr>
        <p:grpSpPr>
          <a:xfrm>
            <a:off x="4313223" y="2289258"/>
            <a:ext cx="4560566" cy="2845016"/>
            <a:chOff x="3920296" y="2764867"/>
            <a:chExt cx="4560566" cy="284501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1D4886C-CFD5-6499-1592-51A2CDDC1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8108"/>
            <a:stretch/>
          </p:blipFill>
          <p:spPr>
            <a:xfrm>
              <a:off x="4722331" y="3040687"/>
              <a:ext cx="3143985" cy="1099222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73AE05D-EC4E-A265-394C-89D088E01A46}"/>
                </a:ext>
              </a:extLst>
            </p:cNvPr>
            <p:cNvSpPr txBox="1"/>
            <p:nvPr/>
          </p:nvSpPr>
          <p:spPr>
            <a:xfrm>
              <a:off x="3920296" y="2764867"/>
              <a:ext cx="4272256" cy="3289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lvl="1" indent="-285750">
                <a:lnSpc>
                  <a:spcPct val="120000"/>
                </a:lnSpc>
                <a:buFont typeface="Wingdings" panose="05000000000000000000" pitchFamily="2" charset="2"/>
                <a:buChar char="n"/>
              </a:pPr>
              <a:r>
                <a:rPr lang="zh-CN" altLang="en-US" sz="14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参考答案</a:t>
              </a:r>
              <a:endParaRPr lang="en-US" altLang="zh-CN" sz="1200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29A0852-3B5B-4CBE-B3EA-87523B8022F4}"/>
                </a:ext>
              </a:extLst>
            </p:cNvPr>
            <p:cNvSpPr txBox="1"/>
            <p:nvPr/>
          </p:nvSpPr>
          <p:spPr>
            <a:xfrm>
              <a:off x="4186304" y="3093803"/>
              <a:ext cx="4272256" cy="3289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（</a:t>
              </a:r>
              <a:r>
                <a:rPr lang="en-US" altLang="zh-CN" sz="14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1</a:t>
              </a:r>
              <a:r>
                <a:rPr lang="zh-CN" altLang="en-US" sz="14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）</a:t>
              </a:r>
              <a:endParaRPr lang="en-US" altLang="zh-CN" sz="1200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8743B10-7194-D5D0-5151-59D3B5E14728}"/>
                </a:ext>
              </a:extLst>
            </p:cNvPr>
            <p:cNvSpPr txBox="1"/>
            <p:nvPr/>
          </p:nvSpPr>
          <p:spPr>
            <a:xfrm>
              <a:off x="4208606" y="4139909"/>
              <a:ext cx="4272256" cy="3289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zh-CN" altLang="en-US" sz="14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（</a:t>
              </a:r>
              <a:r>
                <a:rPr lang="en-US" altLang="zh-CN" sz="14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2</a:t>
              </a:r>
              <a:r>
                <a:rPr lang="zh-CN" altLang="en-US" sz="1400" b="1" kern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）</a:t>
              </a:r>
              <a:endParaRPr lang="en-US" altLang="zh-CN" sz="1200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8DF33C7-DF41-7CA0-1927-CB33762AE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02" t="60255" r="38323" b="-7259"/>
            <a:stretch/>
          </p:blipFill>
          <p:spPr>
            <a:xfrm>
              <a:off x="4722331" y="4248701"/>
              <a:ext cx="2668186" cy="1361182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D018F73-20EA-43E1-DE9C-C5CFE51D816F}"/>
              </a:ext>
            </a:extLst>
          </p:cNvPr>
          <p:cNvSpPr txBox="1"/>
          <p:nvPr/>
        </p:nvSpPr>
        <p:spPr>
          <a:xfrm>
            <a:off x="216996" y="2446905"/>
            <a:ext cx="4151803" cy="2141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状态转移图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起始状态标记“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Start→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”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终结状态标记，双层圈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状态转移化简规则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右线性文法，且产生式开始符号为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</a:t>
            </a: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最终状态，如果用了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Z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，则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Z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要指向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epsilon</a:t>
            </a: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按照（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）中给出的符号，需要符号一致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4259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期中解析及易错点分析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56024" y="6492879"/>
            <a:ext cx="521478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29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2.1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649199-98F9-B19C-B0C5-9CABAC3E2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233" y="1424020"/>
            <a:ext cx="5560503" cy="8950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29B19D9-6860-6818-B761-C16DD4346B5E}"/>
              </a:ext>
            </a:extLst>
          </p:cNvPr>
          <p:cNvSpPr txBox="1"/>
          <p:nvPr/>
        </p:nvSpPr>
        <p:spPr>
          <a:xfrm>
            <a:off x="166741" y="2469132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典型错误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19A0B9-68A6-A2F6-F499-855A63002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734" y="2815433"/>
            <a:ext cx="2551940" cy="22179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A305A9-C19E-7C11-8099-468DC0139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39" y="2815433"/>
            <a:ext cx="2516801" cy="7612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19EBFEF-5A35-B1C0-7F5B-D255852E7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39" y="3815739"/>
            <a:ext cx="2516801" cy="21115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4D0DDE6-8D05-533C-662D-9354EBD9A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6127" y="2815433"/>
            <a:ext cx="2806203" cy="170257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A2E8ED5-02F9-C050-1D57-77D79B853206}"/>
              </a:ext>
            </a:extLst>
          </p:cNvPr>
          <p:cNvSpPr txBox="1"/>
          <p:nvPr/>
        </p:nvSpPr>
        <p:spPr>
          <a:xfrm>
            <a:off x="556560" y="5927292"/>
            <a:ext cx="2094361" cy="278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▲</a:t>
            </a:r>
            <a:r>
              <a:rPr lang="zh-CN" altLang="en-US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状态图未化简</a:t>
            </a:r>
            <a:endParaRPr lang="en-US" altLang="zh-CN" sz="105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38559B-1EC1-5AD0-BFB0-A194810154D4}"/>
              </a:ext>
            </a:extLst>
          </p:cNvPr>
          <p:cNvSpPr txBox="1"/>
          <p:nvPr/>
        </p:nvSpPr>
        <p:spPr>
          <a:xfrm>
            <a:off x="3257919" y="5033394"/>
            <a:ext cx="2516801" cy="276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▲</a:t>
            </a:r>
            <a:r>
              <a:rPr lang="zh-CN" altLang="en-US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最终状态未指向</a:t>
            </a: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</a:t>
            </a:r>
            <a:endParaRPr lang="en-US" altLang="zh-CN" sz="105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C0D1F5-007E-A91A-222D-F3F9FAE12544}"/>
              </a:ext>
            </a:extLst>
          </p:cNvPr>
          <p:cNvSpPr txBox="1"/>
          <p:nvPr/>
        </p:nvSpPr>
        <p:spPr>
          <a:xfrm>
            <a:off x="5978360" y="4493772"/>
            <a:ext cx="2516801" cy="278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▲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题目理解错误</a:t>
            </a:r>
            <a:endParaRPr lang="en-US" altLang="zh-CN" sz="105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1C03FEA-0B4C-5EBC-F64D-D8227EDDBA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492"/>
          <a:stretch/>
        </p:blipFill>
        <p:spPr>
          <a:xfrm>
            <a:off x="6086127" y="4863578"/>
            <a:ext cx="2806203" cy="102071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297D786-0B97-19D4-AC68-2C0243ED6B85}"/>
              </a:ext>
            </a:extLst>
          </p:cNvPr>
          <p:cNvSpPr txBox="1"/>
          <p:nvPr/>
        </p:nvSpPr>
        <p:spPr>
          <a:xfrm>
            <a:off x="5978359" y="5900922"/>
            <a:ext cx="2516801" cy="278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▲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表达式符号未对应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endParaRPr lang="en-US" altLang="zh-CN" sz="105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31F598-36C9-BFAB-982D-A3C4D36D05FE}"/>
              </a:ext>
            </a:extLst>
          </p:cNvPr>
          <p:cNvSpPr txBox="1"/>
          <p:nvPr/>
        </p:nvSpPr>
        <p:spPr>
          <a:xfrm>
            <a:off x="6027830" y="1290708"/>
            <a:ext cx="4272256" cy="1698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易错点总结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状态转移图未化简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状态转移图符号未对应文法符号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右线性文法的终结状态是否指向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</a:t>
            </a:r>
          </a:p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表达式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VS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表达式符号串，理解错误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2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463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9</a:t>
            </a:r>
            <a:r>
              <a:rPr lang="zh-CN" altLang="en-US" dirty="0">
                <a:solidFill>
                  <a:srgbClr val="002060"/>
                </a:solidFill>
              </a:rPr>
              <a:t>、</a:t>
            </a:r>
            <a:r>
              <a:rPr lang="en-US" altLang="zh-CN" dirty="0">
                <a:solidFill>
                  <a:srgbClr val="002060"/>
                </a:solidFill>
              </a:rPr>
              <a:t>10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39483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10.4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8FD5F7-038E-22C8-A011-2033D83073EC}"/>
              </a:ext>
            </a:extLst>
          </p:cNvPr>
          <p:cNvSpPr txBox="1"/>
          <p:nvPr/>
        </p:nvSpPr>
        <p:spPr>
          <a:xfrm>
            <a:off x="3103820" y="1357378"/>
            <a:ext cx="5676263" cy="1953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）分基本块：关键在于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基本块入口判定规则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，有三条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200150" lvl="3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首行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200150" lvl="3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跳转到的目标代码语句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200150" lvl="3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跳转语句紧跟的那条语句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）流图的连接标记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推荐答案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5BB0DE2-32D6-E813-B92B-49C50D8F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8" y="1429436"/>
            <a:ext cx="2881355" cy="268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C65107-9AB2-64C7-A2B1-600EA4254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4" r="38226"/>
          <a:stretch/>
        </p:blipFill>
        <p:spPr bwMode="auto">
          <a:xfrm>
            <a:off x="743112" y="5329531"/>
            <a:ext cx="1747539" cy="11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082F12-8C39-95E1-4E8C-1D5BC2E13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70" y="3334542"/>
            <a:ext cx="4664651" cy="31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59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期中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题目解析及易错点分析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86504" y="6492879"/>
            <a:ext cx="490998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30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683148-1F1D-4378-FDF6-4A866CFBBE04}"/>
              </a:ext>
            </a:extLst>
          </p:cNvPr>
          <p:cNvSpPr txBox="1"/>
          <p:nvPr/>
        </p:nvSpPr>
        <p:spPr>
          <a:xfrm>
            <a:off x="166499" y="3007561"/>
            <a:ext cx="5407798" cy="3914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文法判断规则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基于产生式判别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276350" lvl="4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多重产生式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集不交（无左公因子）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276350" lvl="4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多重产生式中某个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集包含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 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，则用左侧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集判断</a:t>
            </a:r>
            <a:endParaRPr lang="en-US" altLang="zh-CN" sz="1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基于预测分析表判别：无重复定义的项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文法改写：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提取左公因子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消除左递归</a:t>
            </a:r>
            <a:endParaRPr lang="en-US" altLang="zh-CN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集定义及构建规则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First(α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）：串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α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可以推导出的开头终结符号集合，包含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</a:t>
            </a: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构建规则：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条基本规则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集定义及构建规则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 (A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），紧跟非终结符号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的终结符号与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$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的集合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构建规则：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条基本规则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+$,</a:t>
            </a: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分析表构建方法</a:t>
            </a:r>
            <a:endParaRPr lang="en-US" altLang="zh-CN" sz="1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BBFF62-02E7-D436-02F0-BE00AC38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586" y="1468188"/>
            <a:ext cx="5829805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95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期中解析及易错点分析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42960" y="6492879"/>
            <a:ext cx="534541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31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7E2A34-2D85-FCA8-BD12-ADC24BD9D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586" y="1468188"/>
            <a:ext cx="5829805" cy="15393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914F8F-9663-53A8-1E83-7E6CC67C2E94}"/>
              </a:ext>
            </a:extLst>
          </p:cNvPr>
          <p:cNvSpPr txBox="1"/>
          <p:nvPr/>
        </p:nvSpPr>
        <p:spPr>
          <a:xfrm>
            <a:off x="166741" y="3064751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4A3E81-93DE-7E67-0E62-6F551E937ADF}"/>
              </a:ext>
            </a:extLst>
          </p:cNvPr>
          <p:cNvSpPr txBox="1"/>
          <p:nvPr/>
        </p:nvSpPr>
        <p:spPr>
          <a:xfrm>
            <a:off x="432749" y="3343353"/>
            <a:ext cx="4272256" cy="29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）不是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文法，理由如下</a:t>
            </a: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4246F2-EB33-E397-0989-406DDFE9086D}"/>
              </a:ext>
            </a:extLst>
          </p:cNvPr>
          <p:cNvSpPr txBox="1"/>
          <p:nvPr/>
        </p:nvSpPr>
        <p:spPr>
          <a:xfrm>
            <a:off x="432749" y="4048341"/>
            <a:ext cx="4272256" cy="29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）经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提取左公因子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消除左递归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等价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G`[L]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如下</a:t>
            </a: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FC1F24F-8E52-FCE7-06B2-EABB22909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16" y="4343486"/>
            <a:ext cx="975445" cy="8992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AE554BB-C7BD-CB6F-339D-388EC253D0B9}"/>
              </a:ext>
            </a:extLst>
          </p:cNvPr>
          <p:cNvSpPr txBox="1"/>
          <p:nvPr/>
        </p:nvSpPr>
        <p:spPr>
          <a:xfrm>
            <a:off x="432749" y="5224089"/>
            <a:ext cx="4272256" cy="29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）文法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G`[L]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非终结符号的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</a:t>
            </a: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5B3E085-9958-7F38-4EED-CD1D20A14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76212"/>
              </p:ext>
            </p:extLst>
          </p:nvPr>
        </p:nvGraphicFramePr>
        <p:xfrm>
          <a:off x="921628" y="5519234"/>
          <a:ext cx="3113478" cy="12573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7936">
                  <a:extLst>
                    <a:ext uri="{9D8B030D-6E8A-4147-A177-3AD203B41FA5}">
                      <a16:colId xmlns:a16="http://schemas.microsoft.com/office/drawing/2014/main" val="735789775"/>
                    </a:ext>
                  </a:extLst>
                </a:gridCol>
                <a:gridCol w="1296190">
                  <a:extLst>
                    <a:ext uri="{9D8B030D-6E8A-4147-A177-3AD203B41FA5}">
                      <a16:colId xmlns:a16="http://schemas.microsoft.com/office/drawing/2014/main" val="974216786"/>
                    </a:ext>
                  </a:extLst>
                </a:gridCol>
                <a:gridCol w="1409352">
                  <a:extLst>
                    <a:ext uri="{9D8B030D-6E8A-4147-A177-3AD203B41FA5}">
                      <a16:colId xmlns:a16="http://schemas.microsoft.com/office/drawing/2014/main" val="3211565611"/>
                    </a:ext>
                  </a:extLst>
                </a:gridCol>
              </a:tblGrid>
              <a:tr h="209869"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First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Follow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40421"/>
                  </a:ext>
                </a:extLst>
              </a:tr>
              <a:tr h="20986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436381"/>
                  </a:ext>
                </a:extLst>
              </a:tr>
              <a:tr h="20986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A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84041"/>
                  </a:ext>
                </a:extLst>
              </a:tr>
              <a:tr h="20986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R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91282"/>
                  </a:ext>
                </a:extLst>
              </a:tr>
              <a:tr h="20986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B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166739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E046E5FF-BCD3-E0A6-C390-7F4BA56EAE36}"/>
              </a:ext>
            </a:extLst>
          </p:cNvPr>
          <p:cNvSpPr txBox="1"/>
          <p:nvPr/>
        </p:nvSpPr>
        <p:spPr>
          <a:xfrm>
            <a:off x="1342238" y="5717485"/>
            <a:ext cx="2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644EE1-314A-2DE0-DFD1-81A5FF93683D}"/>
              </a:ext>
            </a:extLst>
          </p:cNvPr>
          <p:cNvSpPr txBox="1"/>
          <p:nvPr/>
        </p:nvSpPr>
        <p:spPr>
          <a:xfrm>
            <a:off x="1342238" y="6009384"/>
            <a:ext cx="2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762C6A-E5C4-8BB0-7000-43BCF3F19845}"/>
              </a:ext>
            </a:extLst>
          </p:cNvPr>
          <p:cNvSpPr txBox="1"/>
          <p:nvPr/>
        </p:nvSpPr>
        <p:spPr>
          <a:xfrm>
            <a:off x="1345955" y="6253715"/>
            <a:ext cx="2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BEC41E-EADA-F2F4-4A6F-4FD864911326}"/>
              </a:ext>
            </a:extLst>
          </p:cNvPr>
          <p:cNvSpPr txBox="1"/>
          <p:nvPr/>
        </p:nvSpPr>
        <p:spPr>
          <a:xfrm>
            <a:off x="1479223" y="6013806"/>
            <a:ext cx="35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, t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A373E7-B742-DE44-96C3-F66A2784E072}"/>
              </a:ext>
            </a:extLst>
          </p:cNvPr>
          <p:cNvSpPr txBox="1"/>
          <p:nvPr/>
        </p:nvSpPr>
        <p:spPr>
          <a:xfrm>
            <a:off x="1349672" y="6493624"/>
            <a:ext cx="2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</a:t>
            </a:r>
            <a:endParaRPr lang="zh-CN" altLang="en-US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8B4EA9-829C-36F0-BA78-E4B66C7DE3EA}"/>
              </a:ext>
            </a:extLst>
          </p:cNvPr>
          <p:cNvSpPr txBox="1"/>
          <p:nvPr/>
        </p:nvSpPr>
        <p:spPr>
          <a:xfrm>
            <a:off x="1505552" y="6493623"/>
            <a:ext cx="476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, 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0C02B84-C8F3-695F-4E31-AD49986014CE}"/>
              </a:ext>
            </a:extLst>
          </p:cNvPr>
          <p:cNvSpPr txBox="1"/>
          <p:nvPr/>
        </p:nvSpPr>
        <p:spPr>
          <a:xfrm>
            <a:off x="2643487" y="5732385"/>
            <a:ext cx="2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$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8C0B26A-0BA2-2F92-30E5-407513FCD730}"/>
              </a:ext>
            </a:extLst>
          </p:cNvPr>
          <p:cNvSpPr txBox="1"/>
          <p:nvPr/>
        </p:nvSpPr>
        <p:spPr>
          <a:xfrm>
            <a:off x="2746177" y="5740219"/>
            <a:ext cx="35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, t</a:t>
            </a:r>
            <a:endParaRPr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66B700-FF9C-BD14-4774-3C5AA2924480}"/>
              </a:ext>
            </a:extLst>
          </p:cNvPr>
          <p:cNvSpPr txBox="1"/>
          <p:nvPr/>
        </p:nvSpPr>
        <p:spPr>
          <a:xfrm>
            <a:off x="2639106" y="5994484"/>
            <a:ext cx="2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$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A05520-EDFE-9363-3B8D-2609079ACA1F}"/>
              </a:ext>
            </a:extLst>
          </p:cNvPr>
          <p:cNvSpPr txBox="1"/>
          <p:nvPr/>
        </p:nvSpPr>
        <p:spPr>
          <a:xfrm>
            <a:off x="2639106" y="6270994"/>
            <a:ext cx="2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$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E4E1E3-E9E4-03F1-7465-56DE4369A32F}"/>
              </a:ext>
            </a:extLst>
          </p:cNvPr>
          <p:cNvSpPr txBox="1"/>
          <p:nvPr/>
        </p:nvSpPr>
        <p:spPr>
          <a:xfrm>
            <a:off x="2654284" y="6513469"/>
            <a:ext cx="2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$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A5B4D4-86C9-271A-5A83-43FED904D07F}"/>
              </a:ext>
            </a:extLst>
          </p:cNvPr>
          <p:cNvSpPr txBox="1"/>
          <p:nvPr/>
        </p:nvSpPr>
        <p:spPr>
          <a:xfrm>
            <a:off x="2752783" y="5970133"/>
            <a:ext cx="35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, t</a:t>
            </a:r>
            <a:endParaRPr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542745-1D97-6CAB-DCD4-0CF38DF13F36}"/>
              </a:ext>
            </a:extLst>
          </p:cNvPr>
          <p:cNvSpPr txBox="1"/>
          <p:nvPr/>
        </p:nvSpPr>
        <p:spPr>
          <a:xfrm>
            <a:off x="2752783" y="6253714"/>
            <a:ext cx="35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, t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49FAECB-D25D-8193-5826-5BAB00B06D29}"/>
              </a:ext>
            </a:extLst>
          </p:cNvPr>
          <p:cNvSpPr txBox="1"/>
          <p:nvPr/>
        </p:nvSpPr>
        <p:spPr>
          <a:xfrm>
            <a:off x="2760373" y="6513685"/>
            <a:ext cx="35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, t</a:t>
            </a:r>
            <a:endParaRPr lang="zh-CN" altLang="en-US" sz="12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5DD1D6-64CA-272A-05DD-BFD1F36BFBAC}"/>
              </a:ext>
            </a:extLst>
          </p:cNvPr>
          <p:cNvSpPr txBox="1"/>
          <p:nvPr/>
        </p:nvSpPr>
        <p:spPr>
          <a:xfrm>
            <a:off x="2895946" y="6254100"/>
            <a:ext cx="35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, n</a:t>
            </a:r>
            <a:endParaRPr lang="zh-CN" altLang="en-US" sz="12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F85194F-EE93-16B8-7376-26DE0450E6E1}"/>
              </a:ext>
            </a:extLst>
          </p:cNvPr>
          <p:cNvSpPr txBox="1"/>
          <p:nvPr/>
        </p:nvSpPr>
        <p:spPr>
          <a:xfrm>
            <a:off x="2908750" y="6505869"/>
            <a:ext cx="35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, n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AD5594-7E4B-EBF4-3865-7DF4AF9106FC}"/>
              </a:ext>
            </a:extLst>
          </p:cNvPr>
          <p:cNvSpPr txBox="1"/>
          <p:nvPr/>
        </p:nvSpPr>
        <p:spPr>
          <a:xfrm>
            <a:off x="4871744" y="3343353"/>
            <a:ext cx="4272256" cy="29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）文法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G`[L]LL(1)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</a:t>
            </a: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36" name="表格 14">
            <a:extLst>
              <a:ext uri="{FF2B5EF4-FFF2-40B4-BE49-F238E27FC236}">
                <a16:creationId xmlns:a16="http://schemas.microsoft.com/office/drawing/2014/main" id="{3232BD6B-8429-C0F2-E07A-46054E574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601032"/>
              </p:ext>
            </p:extLst>
          </p:nvPr>
        </p:nvGraphicFramePr>
        <p:xfrm>
          <a:off x="5116331" y="3714836"/>
          <a:ext cx="3134192" cy="12573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35789775"/>
                    </a:ext>
                  </a:extLst>
                </a:gridCol>
                <a:gridCol w="707073">
                  <a:extLst>
                    <a:ext uri="{9D8B030D-6E8A-4147-A177-3AD203B41FA5}">
                      <a16:colId xmlns:a16="http://schemas.microsoft.com/office/drawing/2014/main" val="974216786"/>
                    </a:ext>
                  </a:extLst>
                </a:gridCol>
                <a:gridCol w="738232">
                  <a:extLst>
                    <a:ext uri="{9D8B030D-6E8A-4147-A177-3AD203B41FA5}">
                      <a16:colId xmlns:a16="http://schemas.microsoft.com/office/drawing/2014/main" val="3211565611"/>
                    </a:ext>
                  </a:extLst>
                </a:gridCol>
                <a:gridCol w="780176">
                  <a:extLst>
                    <a:ext uri="{9D8B030D-6E8A-4147-A177-3AD203B41FA5}">
                      <a16:colId xmlns:a16="http://schemas.microsoft.com/office/drawing/2014/main" val="2993863571"/>
                    </a:ext>
                  </a:extLst>
                </a:gridCol>
                <a:gridCol w="700431">
                  <a:extLst>
                    <a:ext uri="{9D8B030D-6E8A-4147-A177-3AD203B41FA5}">
                      <a16:colId xmlns:a16="http://schemas.microsoft.com/office/drawing/2014/main" val="2003251624"/>
                    </a:ext>
                  </a:extLst>
                </a:gridCol>
              </a:tblGrid>
              <a:tr h="209869"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m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t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n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$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40421"/>
                  </a:ext>
                </a:extLst>
              </a:tr>
              <a:tr h="20986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436381"/>
                  </a:ext>
                </a:extLst>
              </a:tr>
              <a:tr h="20986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A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84041"/>
                  </a:ext>
                </a:extLst>
              </a:tr>
              <a:tr h="20986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R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91282"/>
                  </a:ext>
                </a:extLst>
              </a:tr>
              <a:tr h="20986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B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166739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2B8B8ED7-4EFA-8EB7-57FB-4359CF8684D4}"/>
              </a:ext>
            </a:extLst>
          </p:cNvPr>
          <p:cNvSpPr txBox="1"/>
          <p:nvPr/>
        </p:nvSpPr>
        <p:spPr>
          <a:xfrm>
            <a:off x="5318619" y="3944081"/>
            <a:ext cx="75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S→mA</a:t>
            </a:r>
            <a:endParaRPr lang="zh-CN" altLang="en-US" sz="11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73ED116-B4BB-4A12-585B-3A75E1D8C0E5}"/>
              </a:ext>
            </a:extLst>
          </p:cNvPr>
          <p:cNvSpPr txBox="1"/>
          <p:nvPr/>
        </p:nvSpPr>
        <p:spPr>
          <a:xfrm>
            <a:off x="5318619" y="4205691"/>
            <a:ext cx="75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A→SRn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D0BA49F-13D7-7234-3052-5394340B73C1}"/>
              </a:ext>
            </a:extLst>
          </p:cNvPr>
          <p:cNvSpPr txBox="1"/>
          <p:nvPr/>
        </p:nvSpPr>
        <p:spPr>
          <a:xfrm>
            <a:off x="6039326" y="4196498"/>
            <a:ext cx="75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A→R</a:t>
            </a:r>
            <a:endParaRPr lang="zh-CN" altLang="en-US" sz="11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0FEC0E-DB7E-5748-F978-2BA63AEAC13C}"/>
              </a:ext>
            </a:extLst>
          </p:cNvPr>
          <p:cNvSpPr txBox="1"/>
          <p:nvPr/>
        </p:nvSpPr>
        <p:spPr>
          <a:xfrm>
            <a:off x="6039326" y="4458108"/>
            <a:ext cx="75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R→tB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2C15855-F3AB-3AC1-E17A-24F3E8589C22}"/>
              </a:ext>
            </a:extLst>
          </p:cNvPr>
          <p:cNvSpPr txBox="1"/>
          <p:nvPr/>
        </p:nvSpPr>
        <p:spPr>
          <a:xfrm>
            <a:off x="5318619" y="4710525"/>
            <a:ext cx="75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B→mB</a:t>
            </a:r>
            <a:endParaRPr lang="zh-CN" altLang="en-US" sz="11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684F23D-4EFB-1F8E-84EB-40CD14CCB28E}"/>
              </a:ext>
            </a:extLst>
          </p:cNvPr>
          <p:cNvSpPr txBox="1"/>
          <p:nvPr/>
        </p:nvSpPr>
        <p:spPr>
          <a:xfrm>
            <a:off x="6029562" y="4719718"/>
            <a:ext cx="75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B→</a:t>
            </a: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ɛ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4F6E869-17FB-883B-E124-D86535B61BEB}"/>
              </a:ext>
            </a:extLst>
          </p:cNvPr>
          <p:cNvSpPr txBox="1"/>
          <p:nvPr/>
        </p:nvSpPr>
        <p:spPr>
          <a:xfrm>
            <a:off x="6784571" y="4728911"/>
            <a:ext cx="75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B→</a:t>
            </a: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ɛ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5118BF3-F688-E7D4-655C-F48DEF3E03F1}"/>
              </a:ext>
            </a:extLst>
          </p:cNvPr>
          <p:cNvSpPr txBox="1"/>
          <p:nvPr/>
        </p:nvSpPr>
        <p:spPr>
          <a:xfrm>
            <a:off x="7539580" y="4728911"/>
            <a:ext cx="75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B→</a:t>
            </a: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ɛ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76A6C471-E5E0-496B-9603-76F7D4AC83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810"/>
          <a:stretch/>
        </p:blipFill>
        <p:spPr>
          <a:xfrm>
            <a:off x="555951" y="3670197"/>
            <a:ext cx="3623243" cy="3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44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期中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题目解析及易错点分析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64732" y="6492879"/>
            <a:ext cx="512770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32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14F8F-9663-53A8-1E83-7E6CC67C2E94}"/>
              </a:ext>
            </a:extLst>
          </p:cNvPr>
          <p:cNvSpPr txBox="1"/>
          <p:nvPr/>
        </p:nvSpPr>
        <p:spPr>
          <a:xfrm>
            <a:off x="4310410" y="3021936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典型错误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C583C0-9157-BAE2-E731-3091FF7B4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51" y="3575967"/>
            <a:ext cx="2161698" cy="283604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55111A7-2A9A-AA65-389A-9B7C2C7DEFBC}"/>
              </a:ext>
            </a:extLst>
          </p:cNvPr>
          <p:cNvSpPr txBox="1"/>
          <p:nvPr/>
        </p:nvSpPr>
        <p:spPr>
          <a:xfrm>
            <a:off x="4310410" y="3288051"/>
            <a:ext cx="3425621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文法改写少了消除左公因子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9CC79FD-B8B0-8647-67D2-A37278FAB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479" y="3868328"/>
            <a:ext cx="2085391" cy="167033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8EC272B-5D39-6202-98B6-518194E99AB4}"/>
              </a:ext>
            </a:extLst>
          </p:cNvPr>
          <p:cNvSpPr txBox="1"/>
          <p:nvPr/>
        </p:nvSpPr>
        <p:spPr>
          <a:xfrm>
            <a:off x="6712149" y="3297880"/>
            <a:ext cx="2254053" cy="516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集构建错误：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集少了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$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符号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FB57661-15ED-BAE7-44D1-891D0E89AD3F}"/>
              </a:ext>
            </a:extLst>
          </p:cNvPr>
          <p:cNvSpPr txBox="1"/>
          <p:nvPr/>
        </p:nvSpPr>
        <p:spPr>
          <a:xfrm>
            <a:off x="452253" y="3324867"/>
            <a:ext cx="4272256" cy="7030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文法判断错误</a:t>
            </a:r>
          </a:p>
          <a:p>
            <a:pPr marL="0" lvl="1">
              <a:lnSpc>
                <a:spcPct val="120000"/>
              </a:lnSpc>
            </a:pPr>
            <a:r>
              <a:rPr lang="zh-CN" altLang="en-US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方法</a:t>
            </a:r>
            <a:r>
              <a:rPr lang="en-US" altLang="zh-CN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：分析表无重复项，构建错误</a:t>
            </a:r>
            <a:endParaRPr lang="en-US" altLang="zh-CN" sz="11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方法</a:t>
            </a:r>
            <a:r>
              <a:rPr lang="en-US" altLang="zh-CN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：依据产生式判定，两条规则混用，或者使用条件错误</a:t>
            </a:r>
            <a:endParaRPr lang="en-US" altLang="zh-CN" sz="105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C096212-7BEA-90BF-71A5-846A242069D7}"/>
              </a:ext>
            </a:extLst>
          </p:cNvPr>
          <p:cNvSpPr txBox="1"/>
          <p:nvPr/>
        </p:nvSpPr>
        <p:spPr>
          <a:xfrm>
            <a:off x="432749" y="3964424"/>
            <a:ext cx="4272256" cy="29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）少了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消除左公因子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消除左递归</a:t>
            </a: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0407BE3-B5D9-532E-DB51-2AEE52B0A3DB}"/>
              </a:ext>
            </a:extLst>
          </p:cNvPr>
          <p:cNvSpPr txBox="1"/>
          <p:nvPr/>
        </p:nvSpPr>
        <p:spPr>
          <a:xfrm>
            <a:off x="432749" y="4177285"/>
            <a:ext cx="4272256" cy="7030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）文法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G`[L]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非终结符号的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集：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集和</a:t>
            </a:r>
            <a:r>
              <a:rPr lang="en-US" altLang="zh-CN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1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集构建错误，</a:t>
            </a: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集少了</a:t>
            </a: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</a:t>
            </a:r>
            <a:r>
              <a:rPr lang="zh-CN" altLang="en-US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集少了</a:t>
            </a:r>
            <a:r>
              <a: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$</a:t>
            </a:r>
          </a:p>
          <a:p>
            <a:pPr marL="0" lvl="1">
              <a:lnSpc>
                <a:spcPct val="120000"/>
              </a:lnSpc>
            </a:pP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7F4039A-D45B-9C44-B698-FD74EC71EAD6}"/>
              </a:ext>
            </a:extLst>
          </p:cNvPr>
          <p:cNvSpPr txBox="1"/>
          <p:nvPr/>
        </p:nvSpPr>
        <p:spPr>
          <a:xfrm>
            <a:off x="452253" y="4655772"/>
            <a:ext cx="4272256" cy="9800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分析表构建错误</a:t>
            </a:r>
          </a:p>
          <a:p>
            <a:pPr marL="6286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非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文法的多重产生式填写错误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多了</a:t>
            </a:r>
            <a:r>
              <a:rPr lang="en-US" altLang="zh-CN" sz="1200" b="1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ɛ</a:t>
            </a:r>
            <a:r>
              <a:rPr lang="zh-CN" altLang="zh-CN" sz="1200" b="1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列</a:t>
            </a:r>
            <a:endParaRPr lang="zh-CN" altLang="en-US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8393EE-CAA0-0CBD-F68B-74109ED3255C}"/>
              </a:ext>
            </a:extLst>
          </p:cNvPr>
          <p:cNvSpPr txBox="1"/>
          <p:nvPr/>
        </p:nvSpPr>
        <p:spPr>
          <a:xfrm>
            <a:off x="-170744" y="3041650"/>
            <a:ext cx="5077176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7063" lvl="2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易错点总结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1F2D95-7DC6-6F78-4B70-CB88C4530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586" y="1468188"/>
            <a:ext cx="5829805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25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期中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题目解析及易错点分析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39483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33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3E48A-8DB3-7AC9-5F57-D9D5B142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368" y="1436729"/>
            <a:ext cx="4656223" cy="1668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75CDFE-1548-225E-CA49-2F88C7E209AD}"/>
              </a:ext>
            </a:extLst>
          </p:cNvPr>
          <p:cNvSpPr txBox="1"/>
          <p:nvPr/>
        </p:nvSpPr>
        <p:spPr>
          <a:xfrm>
            <a:off x="4100112" y="3184063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B03D9E-F383-44E1-7830-9F63B43F3143}"/>
              </a:ext>
            </a:extLst>
          </p:cNvPr>
          <p:cNvSpPr txBox="1"/>
          <p:nvPr/>
        </p:nvSpPr>
        <p:spPr>
          <a:xfrm>
            <a:off x="4366120" y="3462665"/>
            <a:ext cx="4272256" cy="499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）该文法拓广文法如下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5FD21-D84C-6B54-CDD8-9EFB5A1DA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134" y="3712605"/>
            <a:ext cx="3871908" cy="4205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2B98A79-31C7-B60D-C298-D50C188E0EF5}"/>
              </a:ext>
            </a:extLst>
          </p:cNvPr>
          <p:cNvSpPr txBox="1"/>
          <p:nvPr/>
        </p:nvSpPr>
        <p:spPr>
          <a:xfrm>
            <a:off x="4366120" y="4155039"/>
            <a:ext cx="4272256" cy="29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</a:t>
            </a: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C2205D-2602-BBD1-920F-CB147987B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091" y="4383089"/>
            <a:ext cx="3288257" cy="23309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9623A5-E560-1E83-936F-C5467CFDD2BA}"/>
              </a:ext>
            </a:extLst>
          </p:cNvPr>
          <p:cNvSpPr txBox="1"/>
          <p:nvPr/>
        </p:nvSpPr>
        <p:spPr>
          <a:xfrm>
            <a:off x="233885" y="3258879"/>
            <a:ext cx="4024982" cy="25850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拓广文法构建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项目集规范族，闭包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closure</a:t>
            </a: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分析表（与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差异？）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LALR(1)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判定关键点：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基础上，合并同心集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没有同心集怎么样？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19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LALR(1)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关系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SLR(1)&lt;LALR(1)</a:t>
            </a:r>
          </a:p>
          <a:p>
            <a:pPr marL="819150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要根据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判定规则来判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7533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期中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题目解析及易错点分析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0046" y="6492879"/>
            <a:ext cx="44745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34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3E48A-8DB3-7AC9-5F57-D9D5B142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368" y="1436729"/>
            <a:ext cx="4656223" cy="1668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75CDFE-1548-225E-CA49-2F88C7E209AD}"/>
              </a:ext>
            </a:extLst>
          </p:cNvPr>
          <p:cNvSpPr txBox="1"/>
          <p:nvPr/>
        </p:nvSpPr>
        <p:spPr>
          <a:xfrm>
            <a:off x="166741" y="3064751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B03D9E-F383-44E1-7830-9F63B43F3143}"/>
              </a:ext>
            </a:extLst>
          </p:cNvPr>
          <p:cNvSpPr txBox="1"/>
          <p:nvPr/>
        </p:nvSpPr>
        <p:spPr>
          <a:xfrm>
            <a:off x="432749" y="3343353"/>
            <a:ext cx="4272256" cy="499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）该文法的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endParaRPr lang="en-US" altLang="zh-CN" sz="11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CB80F-B94B-7AEB-7B23-12DCF30C3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74" y="3629316"/>
            <a:ext cx="3065881" cy="2293311"/>
          </a:xfrm>
          <a:prstGeom prst="rect">
            <a:avLst/>
          </a:prstGeom>
        </p:spPr>
      </p:pic>
      <p:pic>
        <p:nvPicPr>
          <p:cNvPr id="13" name="图片 12" descr="图片包含 图示&#10;&#10;描述已自动生成">
            <a:extLst>
              <a:ext uri="{FF2B5EF4-FFF2-40B4-BE49-F238E27FC236}">
                <a16:creationId xmlns:a16="http://schemas.microsoft.com/office/drawing/2014/main" id="{39D422D5-BB2B-B1C8-4103-F4053DA1B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08455" y="4409473"/>
            <a:ext cx="1617352" cy="28752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B57915-80B1-A24F-7E9C-E68C03552C54}"/>
              </a:ext>
            </a:extLst>
          </p:cNvPr>
          <p:cNvSpPr txBox="1"/>
          <p:nvPr/>
        </p:nvSpPr>
        <p:spPr>
          <a:xfrm>
            <a:off x="5413838" y="1128140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典型错误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2B28B6-EAB3-46F8-B39C-D12DAC48D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206" y="1702085"/>
            <a:ext cx="2245436" cy="137760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E4ADF47-CB82-9F98-4016-FBE3C7AEB1DC}"/>
              </a:ext>
            </a:extLst>
          </p:cNvPr>
          <p:cNvSpPr txBox="1"/>
          <p:nvPr/>
        </p:nvSpPr>
        <p:spPr>
          <a:xfrm>
            <a:off x="4662438" y="3334171"/>
            <a:ext cx="3425621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归约状态标记错误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0" name="图片 19" descr="图示, 示意图&#10;&#10;描述已自动生成">
            <a:extLst>
              <a:ext uri="{FF2B5EF4-FFF2-40B4-BE49-F238E27FC236}">
                <a16:creationId xmlns:a16="http://schemas.microsoft.com/office/drawing/2014/main" id="{9148F086-0E11-9E12-8883-9E7DE8ECC9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58180" y="3252384"/>
            <a:ext cx="1295777" cy="20531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27D845B-861F-8CF0-BF0C-B4FFBF499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2775" y="3297819"/>
            <a:ext cx="1934484" cy="162903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5921E1E-AE77-DB61-DD5C-27117D1012EA}"/>
              </a:ext>
            </a:extLst>
          </p:cNvPr>
          <p:cNvSpPr txBox="1"/>
          <p:nvPr/>
        </p:nvSpPr>
        <p:spPr>
          <a:xfrm>
            <a:off x="5314591" y="1415124"/>
            <a:ext cx="3425621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多了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S’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列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2055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期中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题目解析及易错点分析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56172" y="6492879"/>
            <a:ext cx="421330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35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3E48A-8DB3-7AC9-5F57-D9D5B142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368" y="1436729"/>
            <a:ext cx="4656223" cy="1668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75CDFE-1548-225E-CA49-2F88C7E209AD}"/>
              </a:ext>
            </a:extLst>
          </p:cNvPr>
          <p:cNvSpPr txBox="1"/>
          <p:nvPr/>
        </p:nvSpPr>
        <p:spPr>
          <a:xfrm>
            <a:off x="166741" y="3064751"/>
            <a:ext cx="4272256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B03D9E-F383-44E1-7830-9F63B43F3143}"/>
              </a:ext>
            </a:extLst>
          </p:cNvPr>
          <p:cNvSpPr txBox="1"/>
          <p:nvPr/>
        </p:nvSpPr>
        <p:spPr>
          <a:xfrm>
            <a:off x="432748" y="3343353"/>
            <a:ext cx="4956791" cy="7383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）该文法是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LALR(1)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文法，因为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的项目集规范族中无同心集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判定方法：在</a:t>
            </a:r>
            <a:r>
              <a:rPr lang="en-US" altLang="zh-CN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的基础上合并同心集，合并之后无冲突（归约</a:t>
            </a:r>
            <a:r>
              <a:rPr lang="en-US" altLang="zh-CN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zh-CN" altLang="en-US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归约冲突）</a:t>
            </a:r>
            <a:endParaRPr lang="en-US" altLang="zh-CN" sz="11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0CBF8E-9485-A527-C907-07C46CA7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540" y="1299306"/>
            <a:ext cx="3464597" cy="24870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7A8A7F-6A4F-D138-CFE9-A78FC3548453}"/>
              </a:ext>
            </a:extLst>
          </p:cNvPr>
          <p:cNvSpPr txBox="1"/>
          <p:nvPr/>
        </p:nvSpPr>
        <p:spPr>
          <a:xfrm>
            <a:off x="432748" y="4309104"/>
            <a:ext cx="4956791" cy="1181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）该文法不是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文法，因为项目集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</a:t>
            </a:r>
            <a:r>
              <a:rPr lang="en-US" altLang="zh-CN" sz="1200" b="1" kern="0" baseline="-25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</a:t>
            </a:r>
            <a:r>
              <a:rPr lang="en-US" altLang="zh-CN" sz="12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S→ae.c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</a:t>
            </a:r>
            <a:r>
              <a:rPr lang="en-US" altLang="zh-CN" sz="12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A→e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.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存在移进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归约冲突，并且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follow(A)={</a:t>
            </a:r>
            <a:r>
              <a:rPr lang="en-US" altLang="zh-CN" sz="12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c,d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}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包含</a:t>
            </a:r>
            <a:r>
              <a:rPr lang="en-US" altLang="zh-CN" sz="12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S→ae.c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的移进符号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，因此无法通过向前看一个符号解决冲突。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判定方法：</a:t>
            </a:r>
            <a:r>
              <a:rPr lang="en-US" altLang="zh-CN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文法判定方法：</a:t>
            </a:r>
            <a:r>
              <a:rPr lang="en-US" altLang="zh-CN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存在冲突，但是冲突可以通过向前看一个符号解决。</a:t>
            </a:r>
            <a:endParaRPr lang="en-US" altLang="zh-CN" sz="11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5594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期中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题目解析及易错点分析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60378" y="6492879"/>
            <a:ext cx="51712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36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84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3E48A-8DB3-7AC9-5F57-D9D5B142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368" y="1436729"/>
            <a:ext cx="4656223" cy="16689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28FD5F7-038E-22C8-A011-2033D83073EC}"/>
              </a:ext>
            </a:extLst>
          </p:cNvPr>
          <p:cNvSpPr txBox="1"/>
          <p:nvPr/>
        </p:nvSpPr>
        <p:spPr>
          <a:xfrm>
            <a:off x="166741" y="3064751"/>
            <a:ext cx="8599754" cy="3656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易错点总结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</a:t>
            </a:r>
            <a:r>
              <a:rPr lang="en-US" altLang="zh-CN" sz="1200" b="1" kern="0" baseline="-25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项目集构建错误的闭包构建错误，包含了</a:t>
            </a:r>
            <a:r>
              <a:rPr lang="en-US" altLang="zh-CN" sz="12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A→e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向前看符号标记错误，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是持续向前看，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是不向前看，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是仅在冲突时向前看。</a:t>
            </a:r>
            <a:endParaRPr lang="en-US" altLang="zh-CN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分析表：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Goto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部分多了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S’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列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标记错误，少了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ACC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、归约标记错误；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各类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LR(0),SLR(1)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无向前看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LALR(1)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有向前看符号，其中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LALR(1)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在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基础上要合并同心集。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几类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文法概念及判定方法：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能力关系：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LR(0)&lt;SLR(1)&lt;LALR(1)&lt;LR(1)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：无冲突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39888" lvl="4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有冲突，但冲突时能通过向前看一个符号解决。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无冲突，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相比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持续向前看</a:t>
            </a:r>
            <a:endParaRPr lang="en-US" altLang="zh-CN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39888" lvl="4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LALR(1)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基础上，无同心集，或合并同心集后无冲突。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1160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课程安排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99566" y="6492879"/>
            <a:ext cx="47793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37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0" y="1012158"/>
            <a:ext cx="6234059" cy="3065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、期中后习题难点分析（倒序）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、期中考试情况分析题目解析及易错点分析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2.1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2.3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、期中前习题难点分析（倒序）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、总结及复习建议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53291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86504" y="6492879"/>
            <a:ext cx="490998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38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4.9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4.16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12554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消除左递归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构建状态图，及带入法化简（教材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86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页）</a:t>
            </a:r>
            <a:endParaRPr lang="en-US" altLang="zh-CN" sz="1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过程程序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308767" y="2637150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44E30-056B-A609-1296-92955BC9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7" y="1446712"/>
            <a:ext cx="3058399" cy="9723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711290-2B09-A2FD-12B6-8FCB4873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63" y="3015465"/>
            <a:ext cx="2193529" cy="10613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487C62-9910-4CC6-8866-41748564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63" y="4076850"/>
            <a:ext cx="3260846" cy="24659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E00095-A7D8-DA94-19B8-A580B13152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889"/>
          <a:stretch/>
        </p:blipFill>
        <p:spPr>
          <a:xfrm>
            <a:off x="4790968" y="2609304"/>
            <a:ext cx="1877623" cy="1436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383212-D2A2-812D-5426-AE67CE35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723" y="2657139"/>
            <a:ext cx="1883278" cy="3320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3A3841C-6CD3-2223-099A-99898D9B4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7660" y="2989162"/>
            <a:ext cx="1148473" cy="10015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CA8AAF1-7C76-896B-F0E0-94F291D45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0968" y="4106520"/>
            <a:ext cx="2543890" cy="24430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20731A9-9BC7-6DCA-FB09-4E4F7126EB74}"/>
              </a:ext>
            </a:extLst>
          </p:cNvPr>
          <p:cNvSpPr/>
          <p:nvPr/>
        </p:nvSpPr>
        <p:spPr>
          <a:xfrm>
            <a:off x="6750724" y="2607761"/>
            <a:ext cx="1965410" cy="14369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7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21338" y="6492879"/>
            <a:ext cx="45616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39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4.9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4.16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64104-76FA-8EBE-A4F1-911CD9ED06DC}"/>
              </a:ext>
            </a:extLst>
          </p:cNvPr>
          <p:cNvSpPr txBox="1"/>
          <p:nvPr/>
        </p:nvSpPr>
        <p:spPr>
          <a:xfrm>
            <a:off x="4438997" y="1312182"/>
            <a:ext cx="3844887" cy="1033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★☆☆☆☆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集构建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E5E56-DD60-DB24-A1FB-C525390CC5FB}"/>
              </a:ext>
            </a:extLst>
          </p:cNvPr>
          <p:cNvSpPr txBox="1"/>
          <p:nvPr/>
        </p:nvSpPr>
        <p:spPr>
          <a:xfrm>
            <a:off x="166738" y="1939873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2CB175-E53F-8585-EA0D-0016295F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8" y="1409285"/>
            <a:ext cx="3748491" cy="5245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4065F2-0D34-AAA8-04BB-F9B01314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46" y="2218931"/>
            <a:ext cx="3854944" cy="5702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471BE95-C864-113A-86E8-310EF32B2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66" y="2873109"/>
            <a:ext cx="4096834" cy="15486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4BAE145-95AC-DAFE-2D70-9E955BCB60C0}"/>
              </a:ext>
            </a:extLst>
          </p:cNvPr>
          <p:cNvSpPr txBox="1"/>
          <p:nvPr/>
        </p:nvSpPr>
        <p:spPr>
          <a:xfrm>
            <a:off x="246566" y="4466659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DF2F5FA-E9A2-F375-8520-8D1D7698B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17" y="4795595"/>
            <a:ext cx="3293246" cy="194347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4332EED-D5C9-C40D-5F53-4D3F27208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812" y="4708766"/>
            <a:ext cx="3278577" cy="20053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7E4B1FD-273E-39E7-64C1-98C070BDCFBB}"/>
              </a:ext>
            </a:extLst>
          </p:cNvPr>
          <p:cNvSpPr txBox="1"/>
          <p:nvPr/>
        </p:nvSpPr>
        <p:spPr>
          <a:xfrm>
            <a:off x="4438996" y="2989652"/>
            <a:ext cx="3844887" cy="1477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集构建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文法改造，消除左递归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分析表构造，及预测分析过程</a:t>
            </a:r>
            <a:endParaRPr lang="en-US" altLang="zh-CN" sz="1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668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9</a:t>
            </a:r>
            <a:r>
              <a:rPr lang="zh-CN" altLang="en-US" dirty="0">
                <a:solidFill>
                  <a:srgbClr val="002060"/>
                </a:solidFill>
              </a:rPr>
              <a:t>、</a:t>
            </a:r>
            <a:r>
              <a:rPr lang="en-US" altLang="zh-CN" dirty="0">
                <a:solidFill>
                  <a:srgbClr val="002060"/>
                </a:solidFill>
              </a:rPr>
              <a:t>10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39483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10.4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8FD5F7-038E-22C8-A011-2033D83073EC}"/>
              </a:ext>
            </a:extLst>
          </p:cNvPr>
          <p:cNvSpPr txBox="1"/>
          <p:nvPr/>
        </p:nvSpPr>
        <p:spPr>
          <a:xfrm>
            <a:off x="3103820" y="1357378"/>
            <a:ext cx="5676263" cy="16954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）基本块划分基本没有问题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）没有标行号，但是用了行号，扣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合在一起，但是没有对分块做说明，扣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）流图的连接标记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）连接标记错误，或者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少了循环标记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，扣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典型错误例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5BB0DE2-32D6-E813-B92B-49C50D8F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8" y="1425082"/>
            <a:ext cx="2881355" cy="268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B6AC2F-9F8D-819B-61B7-ABDEBDB7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23" y="3656434"/>
            <a:ext cx="2062003" cy="269036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8FB2D1E-08D6-35C4-F9B3-DF01C919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56" y="3429000"/>
            <a:ext cx="3079740" cy="1746394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504F5A-DF44-C22D-3929-08BC162EBD32}"/>
              </a:ext>
            </a:extLst>
          </p:cNvPr>
          <p:cNvSpPr txBox="1"/>
          <p:nvPr/>
        </p:nvSpPr>
        <p:spPr>
          <a:xfrm>
            <a:off x="3182522" y="3139689"/>
            <a:ext cx="2303878" cy="516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左下连接不应该存在，少了循环标记，块的标识没给出来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F48ABA-9404-CC99-3F45-3AB0BF8642B9}"/>
              </a:ext>
            </a:extLst>
          </p:cNvPr>
          <p:cNvSpPr txBox="1"/>
          <p:nvPr/>
        </p:nvSpPr>
        <p:spPr>
          <a:xfrm>
            <a:off x="5595915" y="3121990"/>
            <a:ext cx="2595128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没有标注行号</a:t>
            </a:r>
          </a:p>
        </p:txBody>
      </p:sp>
    </p:spTree>
    <p:extLst>
      <p:ext uri="{BB962C8B-B14F-4D97-AF65-F5344CB8AC3E}">
        <p14:creationId xmlns:p14="http://schemas.microsoft.com/office/powerpoint/2010/main" val="1477476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79972" y="6492879"/>
            <a:ext cx="497530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40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4.9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4.16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471BE95-C864-113A-86E8-310EF32B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66" y="1450694"/>
            <a:ext cx="4096834" cy="15486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4BAE145-95AC-DAFE-2D70-9E955BCB60C0}"/>
              </a:ext>
            </a:extLst>
          </p:cNvPr>
          <p:cNvSpPr txBox="1"/>
          <p:nvPr/>
        </p:nvSpPr>
        <p:spPr>
          <a:xfrm>
            <a:off x="297366" y="2917259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4332EED-D5C9-C40D-5F53-4D3F2720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40" y="3351680"/>
            <a:ext cx="3278577" cy="2005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887FDA-99FC-5D0F-0174-BEFF4A3E6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933" y="1935056"/>
            <a:ext cx="3831063" cy="34247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82FB1D-B3F1-1570-47BC-AA2CE750F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470" y="5604552"/>
            <a:ext cx="3913501" cy="3562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B512EF-3E4F-5095-AEB5-116B55A7EA97}"/>
              </a:ext>
            </a:extLst>
          </p:cNvPr>
          <p:cNvSpPr txBox="1"/>
          <p:nvPr/>
        </p:nvSpPr>
        <p:spPr>
          <a:xfrm>
            <a:off x="5914571" y="5235220"/>
            <a:ext cx="7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D892B1-8B3F-F58D-6007-9753A535D5DC}"/>
              </a:ext>
            </a:extLst>
          </p:cNvPr>
          <p:cNvSpPr txBox="1"/>
          <p:nvPr/>
        </p:nvSpPr>
        <p:spPr>
          <a:xfrm>
            <a:off x="4677894" y="6020821"/>
            <a:ext cx="3690651" cy="553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）漏了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$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符号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1904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3110" y="6492879"/>
            <a:ext cx="434392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41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4.9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4.16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6E4611-EB3C-3884-5B61-154395F54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3" y="1408741"/>
            <a:ext cx="3929918" cy="10389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F45651-8001-0204-F9D6-B3169F8A9C7B}"/>
              </a:ext>
            </a:extLst>
          </p:cNvPr>
          <p:cNvSpPr txBox="1"/>
          <p:nvPr/>
        </p:nvSpPr>
        <p:spPr>
          <a:xfrm>
            <a:off x="4438997" y="1315978"/>
            <a:ext cx="3844887" cy="23634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★★★★☆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识别所有活前缀的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写法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文法判别：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移进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归约冲突，不能向前看符号解决</a:t>
            </a:r>
            <a:endParaRPr lang="en-US" altLang="zh-CN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项目集规范族，与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不同点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）持续向前看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个符号，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不看，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只在需要时候看。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A79D10-6EDA-62EC-50EC-94121F71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81" y="2757139"/>
            <a:ext cx="3946175" cy="1741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C376285-A10B-3B6F-3215-E8EC2CE4F84B}"/>
              </a:ext>
            </a:extLst>
          </p:cNvPr>
          <p:cNvSpPr txBox="1"/>
          <p:nvPr/>
        </p:nvSpPr>
        <p:spPr>
          <a:xfrm>
            <a:off x="192138" y="2406918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BCC1DD-BE15-B1ED-496B-72F25764A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63" y="3144365"/>
            <a:ext cx="3373724" cy="31417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149E5F1-B48E-29DC-1805-4CA14696F49E}"/>
              </a:ext>
            </a:extLst>
          </p:cNvPr>
          <p:cNvSpPr txBox="1"/>
          <p:nvPr/>
        </p:nvSpPr>
        <p:spPr>
          <a:xfrm>
            <a:off x="166738" y="2931315"/>
            <a:ext cx="4601028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en-US" altLang="zh-CN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项目集规范族及识别所有活前缀的</a:t>
            </a:r>
            <a:r>
              <a:rPr lang="en-US" altLang="zh-CN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58EA33-3EC3-163A-B788-9769903A04D0}"/>
              </a:ext>
            </a:extLst>
          </p:cNvPr>
          <p:cNvSpPr txBox="1"/>
          <p:nvPr/>
        </p:nvSpPr>
        <p:spPr>
          <a:xfrm>
            <a:off x="4516114" y="5354916"/>
            <a:ext cx="3690651" cy="775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889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漏了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·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号后面非终结符的生成式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41A285-10E7-0D00-970F-59A57B6393B3}"/>
              </a:ext>
            </a:extLst>
          </p:cNvPr>
          <p:cNvSpPr/>
          <p:nvPr/>
        </p:nvSpPr>
        <p:spPr>
          <a:xfrm>
            <a:off x="2824601" y="5354916"/>
            <a:ext cx="529772" cy="18868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C73B6EB-0C48-EE8D-A155-876A783D4EBA}"/>
              </a:ext>
            </a:extLst>
          </p:cNvPr>
          <p:cNvSpPr/>
          <p:nvPr/>
        </p:nvSpPr>
        <p:spPr>
          <a:xfrm>
            <a:off x="1680453" y="4185370"/>
            <a:ext cx="529772" cy="16582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415744-569C-7A4A-45EB-C6C8B94DB8D6}"/>
              </a:ext>
            </a:extLst>
          </p:cNvPr>
          <p:cNvSpPr/>
          <p:nvPr/>
        </p:nvSpPr>
        <p:spPr>
          <a:xfrm>
            <a:off x="864024" y="3499511"/>
            <a:ext cx="529772" cy="16582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31F68E4-F28F-88D3-DB86-F5458E303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114" y="4568901"/>
            <a:ext cx="4330096" cy="63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9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890EBC-3074-068F-2FA8-46073610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73" y="3126776"/>
            <a:ext cx="3617638" cy="3150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25692" y="6492879"/>
            <a:ext cx="451810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42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4.9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4.16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6E4611-EB3C-3884-5B61-154395F54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3" y="1408741"/>
            <a:ext cx="3929918" cy="10389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F45651-8001-0204-F9D6-B3169F8A9C7B}"/>
              </a:ext>
            </a:extLst>
          </p:cNvPr>
          <p:cNvSpPr txBox="1"/>
          <p:nvPr/>
        </p:nvSpPr>
        <p:spPr>
          <a:xfrm>
            <a:off x="4438997" y="1315978"/>
            <a:ext cx="3844887" cy="23634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★★★★☆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识别所有活前缀的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写法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文法判别：移进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归约冲突，不能向前看符号解决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项目集规范族，与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不同点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）持续向前看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个符号，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不看，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只在需要时候看。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376285-A10B-3B6F-3215-E8EC2CE4F84B}"/>
              </a:ext>
            </a:extLst>
          </p:cNvPr>
          <p:cNvSpPr txBox="1"/>
          <p:nvPr/>
        </p:nvSpPr>
        <p:spPr>
          <a:xfrm>
            <a:off x="192138" y="2406918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49E5F1-B48E-29DC-1805-4CA14696F49E}"/>
              </a:ext>
            </a:extLst>
          </p:cNvPr>
          <p:cNvSpPr txBox="1"/>
          <p:nvPr/>
        </p:nvSpPr>
        <p:spPr>
          <a:xfrm>
            <a:off x="166738" y="2931315"/>
            <a:ext cx="4601028" cy="26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638" lvl="2">
              <a:lnSpc>
                <a:spcPct val="120000"/>
              </a:lnSpc>
            </a:pPr>
            <a:r>
              <a:rPr lang="en-US" altLang="zh-CN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项目集规范族及识别所有活前缀的</a:t>
            </a:r>
            <a:r>
              <a:rPr lang="en-US" altLang="zh-CN" sz="1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58EA33-3EC3-163A-B788-9769903A04D0}"/>
              </a:ext>
            </a:extLst>
          </p:cNvPr>
          <p:cNvSpPr txBox="1"/>
          <p:nvPr/>
        </p:nvSpPr>
        <p:spPr>
          <a:xfrm>
            <a:off x="4478692" y="3582421"/>
            <a:ext cx="4207164" cy="14400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889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漏了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·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号后面非终结符的生成式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文法判别，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889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少了“不能通过向前看一个输入符号来解决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”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这句话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41A285-10E7-0D00-970F-59A57B6393B3}"/>
              </a:ext>
            </a:extLst>
          </p:cNvPr>
          <p:cNvSpPr/>
          <p:nvPr/>
        </p:nvSpPr>
        <p:spPr>
          <a:xfrm>
            <a:off x="3008086" y="5322012"/>
            <a:ext cx="574887" cy="18868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C73B6EB-0C48-EE8D-A155-876A783D4EBA}"/>
              </a:ext>
            </a:extLst>
          </p:cNvPr>
          <p:cNvSpPr/>
          <p:nvPr/>
        </p:nvSpPr>
        <p:spPr>
          <a:xfrm>
            <a:off x="1849695" y="4258428"/>
            <a:ext cx="529772" cy="13509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415744-569C-7A4A-45EB-C6C8B94DB8D6}"/>
              </a:ext>
            </a:extLst>
          </p:cNvPr>
          <p:cNvSpPr/>
          <p:nvPr/>
        </p:nvSpPr>
        <p:spPr>
          <a:xfrm>
            <a:off x="864024" y="3499511"/>
            <a:ext cx="529772" cy="16582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212845-0358-CA50-AC7D-7A56B9A8B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326" y="5845842"/>
            <a:ext cx="4539462" cy="370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C3A7CA-34F4-5919-D91D-98DA4CB73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41" y="2755334"/>
            <a:ext cx="3815543" cy="1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29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25692" y="6492879"/>
            <a:ext cx="451810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43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4.9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4.16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F45651-8001-0204-F9D6-B3169F8A9C7B}"/>
              </a:ext>
            </a:extLst>
          </p:cNvPr>
          <p:cNvSpPr txBox="1"/>
          <p:nvPr/>
        </p:nvSpPr>
        <p:spPr>
          <a:xfrm>
            <a:off x="4438997" y="1315978"/>
            <a:ext cx="3844887" cy="12554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集构建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0B7774-AD92-4FDB-D4F6-CF7DCF90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8" y="1408741"/>
            <a:ext cx="4158519" cy="9146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9DEAAD-2AAC-1B77-188E-89957626C409}"/>
              </a:ext>
            </a:extLst>
          </p:cNvPr>
          <p:cNvSpPr txBox="1"/>
          <p:nvPr/>
        </p:nvSpPr>
        <p:spPr>
          <a:xfrm>
            <a:off x="4438997" y="2571386"/>
            <a:ext cx="4207164" cy="21048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889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针对多重产生式进行判断即可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889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没有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ɛ∈ First(</a:t>
            </a:r>
            <a:r>
              <a:rPr lang="el-GR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β)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条件时，用了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First(</a:t>
            </a:r>
            <a:r>
              <a:rPr lang="el-GR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α)∩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Follow(A)=∅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这个条件，</a:t>
            </a:r>
            <a:endParaRPr lang="en-US" altLang="zh-CN" sz="1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889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漏了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·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号后面非终结符的生成式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文法判别，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889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少了“不能通过向前看一个输入符号来解决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”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这句话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B459A2-CD8E-628E-8BA0-C7D779A0B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7" y="2780379"/>
            <a:ext cx="3380103" cy="10504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AFC6C71-A16E-0063-B0B6-BA103DCDF09E}"/>
              </a:ext>
            </a:extLst>
          </p:cNvPr>
          <p:cNvSpPr txBox="1"/>
          <p:nvPr/>
        </p:nvSpPr>
        <p:spPr>
          <a:xfrm>
            <a:off x="192138" y="2406918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B1B540-B605-7F1F-4B71-140D7979D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32" y="3875403"/>
            <a:ext cx="3674025" cy="1741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A21B12-4F3A-679C-384F-6817D17C8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17" y="4092841"/>
            <a:ext cx="3621726" cy="8333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5032D5-4A66-6F41-EDC5-CD6EDE8C0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15" y="4969460"/>
            <a:ext cx="3855385" cy="14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31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21338" y="6492879"/>
            <a:ext cx="45616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44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4.5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4.9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4.16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F45651-8001-0204-F9D6-B3169F8A9C7B}"/>
              </a:ext>
            </a:extLst>
          </p:cNvPr>
          <p:cNvSpPr txBox="1"/>
          <p:nvPr/>
        </p:nvSpPr>
        <p:spPr>
          <a:xfrm>
            <a:off x="4438997" y="1315978"/>
            <a:ext cx="4493698" cy="3026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文法类别及包含关系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LR(0)&lt;SLR(1)&lt;LALR(1)&lt;LR(1)</a:t>
            </a: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各类文法判别方法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LR(0):DFA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不含任何冲突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产生冲突，但能通过向前看一个符号解决冲突，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的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不含有任何冲突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LALR(1)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：在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基础上合并同心集，不存在归约归约冲突。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分析表构造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9032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Action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包含终结符合列，没有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列，包含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$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列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89BB8-A982-E676-0DA5-87672890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9" y="1408741"/>
            <a:ext cx="3993305" cy="673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0EC044-45A5-02E2-B3B5-1B3687E6B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02" y="2441261"/>
            <a:ext cx="3844887" cy="1937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C002DC-A228-85E1-4C74-41CE4EDF124C}"/>
              </a:ext>
            </a:extLst>
          </p:cNvPr>
          <p:cNvSpPr txBox="1"/>
          <p:nvPr/>
        </p:nvSpPr>
        <p:spPr>
          <a:xfrm>
            <a:off x="166738" y="2109375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65518F-5E2B-6853-9758-F7982AA91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60" y="2664492"/>
            <a:ext cx="3900524" cy="17986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85DA0C-AE7D-7DDE-59BD-4EE62C15F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51" y="4546659"/>
            <a:ext cx="4240846" cy="4582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32BC99-8546-9F21-CB06-3D8ED50B8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42" y="5004926"/>
            <a:ext cx="3493583" cy="17344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FEA6C9B-30C9-B427-08A3-B620E762A432}"/>
              </a:ext>
            </a:extLst>
          </p:cNvPr>
          <p:cNvSpPr txBox="1"/>
          <p:nvPr/>
        </p:nvSpPr>
        <p:spPr>
          <a:xfrm>
            <a:off x="4491605" y="4342191"/>
            <a:ext cx="4207164" cy="1661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文法判断依据错误，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文法间关系弄错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889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Action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表多了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ɛ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列，</a:t>
            </a:r>
            <a:r>
              <a:rPr lang="en-US" altLang="zh-CN" sz="1200" b="1" kern="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goto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表多了</a:t>
            </a:r>
            <a:r>
              <a:rPr lang="en-US" altLang="zh-CN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S’</a:t>
            </a:r>
            <a:r>
              <a:rPr lang="zh-CN" altLang="en-US" sz="1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列</a:t>
            </a:r>
            <a:endParaRPr lang="en-US" altLang="zh-CN" sz="1200" b="1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88988" lvl="3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状态标记错误，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没有向前看，所以归约标记可以填到全部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action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列，或者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集对应的列（提升检错能力）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54813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16984" y="6492879"/>
            <a:ext cx="460518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45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3.2(1)(4)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F45651-8001-0204-F9D6-B3169F8A9C7B}"/>
              </a:ext>
            </a:extLst>
          </p:cNvPr>
          <p:cNvSpPr txBox="1"/>
          <p:nvPr/>
        </p:nvSpPr>
        <p:spPr>
          <a:xfrm>
            <a:off x="4438997" y="1315978"/>
            <a:ext cx="4493698" cy="81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正规表达式基础语法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C002DC-A228-85E1-4C74-41CE4EDF124C}"/>
              </a:ext>
            </a:extLst>
          </p:cNvPr>
          <p:cNvSpPr txBox="1"/>
          <p:nvPr/>
        </p:nvSpPr>
        <p:spPr>
          <a:xfrm>
            <a:off x="166738" y="2294093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EA6C9B-30C9-B427-08A3-B620E762A432}"/>
              </a:ext>
            </a:extLst>
          </p:cNvPr>
          <p:cNvSpPr txBox="1"/>
          <p:nvPr/>
        </p:nvSpPr>
        <p:spPr>
          <a:xfrm>
            <a:off x="4438997" y="2143756"/>
            <a:ext cx="4207164" cy="9968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3.2 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忽略了或者没有明确说最小长度为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(2)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对表达式实质描述不够，比如有作业中写： 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0*1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）重复三次，之后跟着若干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这样的描述方式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63E93A-A9E0-AD57-4E96-EEE88567C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6" y="1388345"/>
            <a:ext cx="2633494" cy="9057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496F1E-6EE2-A4B9-8313-0C6D1E3BF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3" y="2559916"/>
            <a:ext cx="3909863" cy="4555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A5D283-4084-8A25-BA09-4F1FE549A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38" y="3429000"/>
            <a:ext cx="2739770" cy="5064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ADBE20-AE5E-0263-B44A-442F20478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93" y="4221318"/>
            <a:ext cx="4330777" cy="16125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30E9DD2-EF0C-C092-C68E-B00A916A5B21}"/>
              </a:ext>
            </a:extLst>
          </p:cNvPr>
          <p:cNvSpPr txBox="1"/>
          <p:nvPr/>
        </p:nvSpPr>
        <p:spPr>
          <a:xfrm>
            <a:off x="166737" y="3892382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C1E5DAC-CF1A-3E26-8368-CC24C34F4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904" y="4899041"/>
            <a:ext cx="2943725" cy="9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47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69086" y="6492879"/>
            <a:ext cx="50841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46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3.2(1)(4)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F45651-8001-0204-F9D6-B3169F8A9C7B}"/>
              </a:ext>
            </a:extLst>
          </p:cNvPr>
          <p:cNvSpPr txBox="1"/>
          <p:nvPr/>
        </p:nvSpPr>
        <p:spPr>
          <a:xfrm>
            <a:off x="4438997" y="1315978"/>
            <a:ext cx="4493698" cy="81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正规表达式基础语法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C002DC-A228-85E1-4C74-41CE4EDF124C}"/>
              </a:ext>
            </a:extLst>
          </p:cNvPr>
          <p:cNvSpPr txBox="1"/>
          <p:nvPr/>
        </p:nvSpPr>
        <p:spPr>
          <a:xfrm>
            <a:off x="166738" y="2294093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EA6C9B-30C9-B427-08A3-B620E762A432}"/>
              </a:ext>
            </a:extLst>
          </p:cNvPr>
          <p:cNvSpPr txBox="1"/>
          <p:nvPr/>
        </p:nvSpPr>
        <p:spPr>
          <a:xfrm>
            <a:off x="4438997" y="2143756"/>
            <a:ext cx="4207164" cy="9968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3.2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忽略了或者没有明确说最小长度为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(2)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对表达式实质描述不够，比如有作业中写： 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0*1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）重复三次，之后跟着若干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这样的描述方式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63E93A-A9E0-AD57-4E96-EEE88567C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6" y="1388345"/>
            <a:ext cx="2633494" cy="9057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496F1E-6EE2-A4B9-8313-0C6D1E3BF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3" y="2559916"/>
            <a:ext cx="3909863" cy="4555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A5D283-4084-8A25-BA09-4F1FE549A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38" y="3429000"/>
            <a:ext cx="2739770" cy="50645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30E9DD2-EF0C-C092-C68E-B00A916A5B21}"/>
              </a:ext>
            </a:extLst>
          </p:cNvPr>
          <p:cNvSpPr txBox="1"/>
          <p:nvPr/>
        </p:nvSpPr>
        <p:spPr>
          <a:xfrm>
            <a:off x="166737" y="3892382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E95B4F-3CCE-CC37-23A4-2717BB7AD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37" y="4240895"/>
            <a:ext cx="4215981" cy="1641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37282C-B69A-7659-2B64-35A144148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484" y="5099423"/>
            <a:ext cx="3640183" cy="7498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457CC6-7F25-2D1F-6812-8C1463C60001}"/>
              </a:ext>
            </a:extLst>
          </p:cNvPr>
          <p:cNvSpPr txBox="1"/>
          <p:nvPr/>
        </p:nvSpPr>
        <p:spPr>
          <a:xfrm>
            <a:off x="4497118" y="3892382"/>
            <a:ext cx="4207164" cy="121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3.4 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(2)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状态覆盖不全，有同学定义文法： 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S→|1S|2S|...|9S|A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A→0|2|4|6|8</a:t>
            </a:r>
          </a:p>
          <a:p>
            <a:pPr marL="160338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无法覆盖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这类情况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7594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25692" y="6492879"/>
            <a:ext cx="451810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47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3965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3.2(1)(4)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3.4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3.8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3.10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F45651-8001-0204-F9D6-B3169F8A9C7B}"/>
              </a:ext>
            </a:extLst>
          </p:cNvPr>
          <p:cNvSpPr txBox="1"/>
          <p:nvPr/>
        </p:nvSpPr>
        <p:spPr>
          <a:xfrm>
            <a:off x="4438997" y="1315978"/>
            <a:ext cx="4493698" cy="81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正规表达式基础语法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C002DC-A228-85E1-4C74-41CE4EDF124C}"/>
              </a:ext>
            </a:extLst>
          </p:cNvPr>
          <p:cNvSpPr txBox="1"/>
          <p:nvPr/>
        </p:nvSpPr>
        <p:spPr>
          <a:xfrm>
            <a:off x="211305" y="1898579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EA6C9B-30C9-B427-08A3-B620E762A432}"/>
              </a:ext>
            </a:extLst>
          </p:cNvPr>
          <p:cNvSpPr txBox="1"/>
          <p:nvPr/>
        </p:nvSpPr>
        <p:spPr>
          <a:xfrm>
            <a:off x="4438997" y="2143756"/>
            <a:ext cx="4207164" cy="9968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忘记了标记起始和终止状态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忘记了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//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注释以回车结尾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FEACE37-486F-2D7D-9D59-7B75C5FC5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5" y="1469293"/>
            <a:ext cx="4207164" cy="4590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5D0D33-4583-A1B4-BF74-6D23BC0B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06" y="3603954"/>
            <a:ext cx="4227692" cy="4967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561C87-B8C7-DAFB-0B5B-D9F2BCBCA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" y="2227515"/>
            <a:ext cx="2783763" cy="1050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92B327-5005-70E3-BE06-36C16135F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74" y="4368372"/>
            <a:ext cx="3967324" cy="4619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87E3C5-5BCD-5BAC-09E2-827666B30CEF}"/>
              </a:ext>
            </a:extLst>
          </p:cNvPr>
          <p:cNvSpPr txBox="1"/>
          <p:nvPr/>
        </p:nvSpPr>
        <p:spPr>
          <a:xfrm>
            <a:off x="211305" y="4039436"/>
            <a:ext cx="3844887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653C12-7DFC-496B-6659-1D885F58AF2C}"/>
              </a:ext>
            </a:extLst>
          </p:cNvPr>
          <p:cNvSpPr txBox="1"/>
          <p:nvPr/>
        </p:nvSpPr>
        <p:spPr>
          <a:xfrm>
            <a:off x="4464397" y="3655781"/>
            <a:ext cx="4207164" cy="9968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317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前向查询的概念理解不到位，不能正确判断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语言中需要前向查看的字符串。</a:t>
            </a:r>
            <a:b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95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课程安排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48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0" y="1012158"/>
            <a:ext cx="6234059" cy="3065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、期中后习题难点分析（倒序）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、期中考试情况分析题目解析及易错点分析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2.1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2.2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</a:p>
          <a:p>
            <a:pPr marL="457200" lvl="2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2.3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、期中前习题难点分析（倒序）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、总结及复习建议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6459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总结及复习建议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21338" y="6492879"/>
            <a:ext cx="45616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49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0" y="1012158"/>
            <a:ext cx="7660187" cy="55711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建议掌握及复习以下知识点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68288" lvl="1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词法分析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正规表达式的状态转换图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状态图化简方法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右线性文法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68288" lvl="1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语法分析（难点）</a:t>
            </a:r>
            <a:endParaRPr lang="en-US" altLang="zh-CN" sz="1400" b="1" kern="0" dirty="0">
              <a:solidFill>
                <a:srgbClr val="00206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自顶向下分析方法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集构建方法：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）最左终结符号；</a:t>
            </a:r>
            <a:r>
              <a:rPr lang="en-US" altLang="zh-CN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）右向左传播；</a:t>
            </a:r>
            <a:r>
              <a:rPr lang="en-US" altLang="zh-CN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ɛ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</a:t>
            </a:r>
            <a:endParaRPr lang="en-US" altLang="zh-CN" sz="1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集构建方法：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）后继非终结符号的非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ɛ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集元素，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）左向右传播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文法判别方法（两种）：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）基于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First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集和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Follow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集；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）分析表无重复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分析表构建方法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LL(1)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基于分析表的分析过程（本次未考）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自底向上分析方法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LR(0)&lt;SLR(1)&lt;LALR(1)&lt;LR(1)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，文法概念及能力关系；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39888" lvl="4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各文法判别方法，基础和重点是</a:t>
            </a:r>
            <a:r>
              <a:rPr lang="en-US" altLang="zh-CN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</a:p>
          <a:p>
            <a:pPr marL="2097088" lvl="5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：无冲突或冲突能够通过</a:t>
            </a:r>
            <a:r>
              <a:rPr lang="zh-CN" altLang="en-US" sz="1400" b="1" kern="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向前看一个符号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来解决，</a:t>
            </a:r>
            <a:endParaRPr lang="en-US" altLang="zh-CN" sz="1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项目集规范族及识别活前缀的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构建方法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39888" lvl="4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LR(0)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构建方法，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39888" lvl="4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LALR(1)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DFA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构建方法，重点是</a:t>
            </a:r>
            <a:r>
              <a:rPr lang="zh-CN" altLang="en-US" sz="1400" b="1" kern="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向前看符号</a:t>
            </a:r>
            <a:r>
              <a:rPr lang="zh-CN" altLang="en-US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的确定</a:t>
            </a:r>
            <a:endParaRPr lang="en-US" altLang="zh-CN" sz="1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182688" lvl="3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分析表构建方法及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SLR(1)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LR(1)\LALR(1)</a:t>
            </a:r>
            <a:r>
              <a:rPr lang="zh-CN" altLang="en-US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分析表的差异</a:t>
            </a:r>
            <a:endParaRPr lang="en-US" altLang="zh-CN" sz="1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1639888" lvl="4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易错点：多了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ɛ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列、归约状态标记不正确、没有标记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ACC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120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9</a:t>
            </a:r>
            <a:r>
              <a:rPr lang="zh-CN" altLang="en-US" dirty="0">
                <a:solidFill>
                  <a:srgbClr val="002060"/>
                </a:solidFill>
              </a:rPr>
              <a:t>、</a:t>
            </a:r>
            <a:r>
              <a:rPr lang="en-US" altLang="zh-CN" dirty="0">
                <a:solidFill>
                  <a:srgbClr val="002060"/>
                </a:solidFill>
              </a:rPr>
              <a:t>10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39483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5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10.4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8FD5F7-038E-22C8-A011-2033D83073EC}"/>
              </a:ext>
            </a:extLst>
          </p:cNvPr>
          <p:cNvSpPr txBox="1"/>
          <p:nvPr/>
        </p:nvSpPr>
        <p:spPr>
          <a:xfrm>
            <a:off x="3103820" y="1357378"/>
            <a:ext cx="5676263" cy="1953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）分基本块：关键在于基本块入口判定规则，有三条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）代码优化：优化方法列举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- 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基本块优化：删除公共子表达式、复制传播、删除死代码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- 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循环块优化：代码外提、削弱计算强度、删除归纳变量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- 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常数优化：常数传播、常数合并和删除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963B3F1A-4491-EEC2-A599-8AF94D69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0" y="1357378"/>
            <a:ext cx="2376334" cy="25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167510-36F9-551B-FE0F-098E61FEA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39" y="4211197"/>
            <a:ext cx="2025335" cy="23280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4E9BE9-C9AD-784C-C484-F8D2136C6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033" y="3627739"/>
            <a:ext cx="1735237" cy="29115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F095A5-9B0B-D7AF-110F-8C0C6E97B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619" y="3656594"/>
            <a:ext cx="1853621" cy="29207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26D5DF-73B5-7442-68C7-FC6A86179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905" y="3621052"/>
            <a:ext cx="2059855" cy="29248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71CD319-D9B4-B76F-9224-D5DE5F562DBA}"/>
              </a:ext>
            </a:extLst>
          </p:cNvPr>
          <p:cNvSpPr txBox="1"/>
          <p:nvPr/>
        </p:nvSpPr>
        <p:spPr>
          <a:xfrm>
            <a:off x="127944" y="4000548"/>
            <a:ext cx="2778249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(1)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流图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2CC40F-C97D-B194-5F35-31BADC7CDCEF}"/>
              </a:ext>
            </a:extLst>
          </p:cNvPr>
          <p:cNvSpPr txBox="1"/>
          <p:nvPr/>
        </p:nvSpPr>
        <p:spPr>
          <a:xfrm>
            <a:off x="2577891" y="3341692"/>
            <a:ext cx="232461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削弱计算强度，代码外提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8E988F8-23FB-869D-35C9-D184DED8ACD6}"/>
              </a:ext>
            </a:extLst>
          </p:cNvPr>
          <p:cNvSpPr/>
          <p:nvPr/>
        </p:nvSpPr>
        <p:spPr>
          <a:xfrm>
            <a:off x="2577890" y="5173204"/>
            <a:ext cx="283110" cy="229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CFC86FBC-AB16-AB94-4225-75524975D1BE}"/>
              </a:ext>
            </a:extLst>
          </p:cNvPr>
          <p:cNvSpPr/>
          <p:nvPr/>
        </p:nvSpPr>
        <p:spPr>
          <a:xfrm>
            <a:off x="4813735" y="5173203"/>
            <a:ext cx="283110" cy="229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D3E7310-190C-7794-219B-4331BB35A38A}"/>
              </a:ext>
            </a:extLst>
          </p:cNvPr>
          <p:cNvSpPr/>
          <p:nvPr/>
        </p:nvSpPr>
        <p:spPr>
          <a:xfrm>
            <a:off x="6701897" y="4968957"/>
            <a:ext cx="283110" cy="229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3F0DF0-3B46-288C-B85F-CC67190FA7F4}"/>
              </a:ext>
            </a:extLst>
          </p:cNvPr>
          <p:cNvSpPr txBox="1"/>
          <p:nvPr/>
        </p:nvSpPr>
        <p:spPr>
          <a:xfrm>
            <a:off x="4526843" y="3362630"/>
            <a:ext cx="232461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消除归纳变量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6AD44F-34FC-0561-A716-EE8EB991C00C}"/>
              </a:ext>
            </a:extLst>
          </p:cNvPr>
          <p:cNvSpPr txBox="1"/>
          <p:nvPr/>
        </p:nvSpPr>
        <p:spPr>
          <a:xfrm>
            <a:off x="6393112" y="3370841"/>
            <a:ext cx="232461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088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代码外提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274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总结及复习建议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90858" y="6492879"/>
            <a:ext cx="486644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50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8665202" cy="5281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建议掌握及复习以下知识点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68288" lvl="1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语法制导翻译（难点）</a:t>
            </a:r>
            <a:endParaRPr lang="en-US" altLang="zh-CN" sz="1400" b="1" kern="0" dirty="0">
              <a:solidFill>
                <a:srgbClr val="00206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注释分析树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语法制导定义（产生式语义规则）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VS 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翻译方案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属性定义和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属性定义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引入标记非终结符改造为</a:t>
            </a:r>
            <a:r>
              <a:rPr lang="en-US" altLang="zh-CN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lang="zh-CN" altLang="en-US" sz="1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方法翻译</a:t>
            </a:r>
            <a:endParaRPr lang="en-US" altLang="zh-CN" sz="1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翻译方案下，产生式相应的代码段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68288" lvl="1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语义分析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语义分析概念、主要任务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符号表概念、符号表上操作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类型表达式、等价规则、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语言类型等价规则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68288" lvl="1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运行环境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参数传递不同类型调用方式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程序活动时的控制栈状态，及控制链和访问链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Display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68288" lvl="1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目标代码生成与优化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三地址代码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三地址代码分块与流图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三地址代码优化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4DC144-A522-CCFF-0C97-D46B7C09FF0D}"/>
              </a:ext>
            </a:extLst>
          </p:cNvPr>
          <p:cNvSpPr txBox="1"/>
          <p:nvPr/>
        </p:nvSpPr>
        <p:spPr>
          <a:xfrm>
            <a:off x="4764141" y="1342435"/>
            <a:ext cx="3886374" cy="10707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25488" lvl="2" indent="-268288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6523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5F8CF-39B6-FB99-E74E-B538BC48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6E5175-D6A8-B8DE-B6EE-BA6D6F0E5DAC}"/>
              </a:ext>
            </a:extLst>
          </p:cNvPr>
          <p:cNvSpPr txBox="1"/>
          <p:nvPr/>
        </p:nvSpPr>
        <p:spPr>
          <a:xfrm>
            <a:off x="1104900" y="2890391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祝大家期末考出好成绩！</a:t>
            </a:r>
          </a:p>
        </p:txBody>
      </p:sp>
    </p:spTree>
    <p:extLst>
      <p:ext uri="{BB962C8B-B14F-4D97-AF65-F5344CB8AC3E}">
        <p14:creationId xmlns:p14="http://schemas.microsoft.com/office/powerpoint/2010/main" val="18229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9</a:t>
            </a:r>
            <a:r>
              <a:rPr lang="zh-CN" altLang="en-US" dirty="0">
                <a:solidFill>
                  <a:srgbClr val="002060"/>
                </a:solidFill>
              </a:rPr>
              <a:t>、</a:t>
            </a:r>
            <a:r>
              <a:rPr lang="en-US" altLang="zh-CN" dirty="0">
                <a:solidFill>
                  <a:srgbClr val="002060"/>
                </a:solidFill>
              </a:rPr>
              <a:t>10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39483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6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10.4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8FD5F7-038E-22C8-A011-2033D83073EC}"/>
              </a:ext>
            </a:extLst>
          </p:cNvPr>
          <p:cNvSpPr txBox="1"/>
          <p:nvPr/>
        </p:nvSpPr>
        <p:spPr>
          <a:xfrm>
            <a:off x="3080911" y="1361570"/>
            <a:ext cx="5676263" cy="147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）基本块划分和流图基本没有问题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）代码优化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）优化不全面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	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）只有说明，没有代码优化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典型错误例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E5C5AC16-B6AB-2549-0D72-B17804EE7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0" y="1357378"/>
            <a:ext cx="2376334" cy="25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D5EEAC-D99E-0363-9400-5BD66C51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826" y="3067686"/>
            <a:ext cx="3278598" cy="202761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5A8D5D-5EDE-8AD1-FD9D-17D872A7DE66}"/>
              </a:ext>
            </a:extLst>
          </p:cNvPr>
          <p:cNvSpPr txBox="1"/>
          <p:nvPr/>
        </p:nvSpPr>
        <p:spPr>
          <a:xfrm>
            <a:off x="3336949" y="2772541"/>
            <a:ext cx="2595128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只有说明，没有给出优化后代码</a:t>
            </a:r>
          </a:p>
        </p:txBody>
      </p:sp>
    </p:spTree>
    <p:extLst>
      <p:ext uri="{BB962C8B-B14F-4D97-AF65-F5344CB8AC3E}">
        <p14:creationId xmlns:p14="http://schemas.microsoft.com/office/powerpoint/2010/main" val="4753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9</a:t>
            </a:r>
            <a:r>
              <a:rPr lang="zh-CN" altLang="en-US" dirty="0">
                <a:solidFill>
                  <a:srgbClr val="002060"/>
                </a:solidFill>
              </a:rPr>
              <a:t>、</a:t>
            </a:r>
            <a:r>
              <a:rPr lang="en-US" altLang="zh-CN" dirty="0">
                <a:solidFill>
                  <a:srgbClr val="002060"/>
                </a:solidFill>
              </a:rPr>
              <a:t>10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39483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7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10.4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8FD5F7-038E-22C8-A011-2033D83073EC}"/>
              </a:ext>
            </a:extLst>
          </p:cNvPr>
          <p:cNvSpPr txBox="1"/>
          <p:nvPr/>
        </p:nvSpPr>
        <p:spPr>
          <a:xfrm>
            <a:off x="5362798" y="1389407"/>
            <a:ext cx="3690651" cy="2141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★★★★☆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三地址代码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：只有最简单的赋值、数组赋值出现在一边，参见教材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260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页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）基本块和流图一般没有问题，细节需要注意：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）分块，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）流图，两个关键点。分块要标出来块，标出来行号。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代码优化：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）对内循环代码优化，要区分出来内循环；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）列出技术、步骤、结果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C5F8B8CA-4D6A-FFA1-3C58-C3DE0637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15" y="1389407"/>
            <a:ext cx="5078783" cy="19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6D1F37-86BD-21FF-53BE-DC8E8D27C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61" y="3841519"/>
            <a:ext cx="1000257" cy="8027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7908656-61E0-7673-8071-8AD59FA7A111}"/>
              </a:ext>
            </a:extLst>
          </p:cNvPr>
          <p:cNvSpPr txBox="1"/>
          <p:nvPr/>
        </p:nvSpPr>
        <p:spPr>
          <a:xfrm>
            <a:off x="166738" y="3296743"/>
            <a:ext cx="4602296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参考答案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A0D481E-EEB7-156F-08BB-8F40C2297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8" y="4638737"/>
            <a:ext cx="970929" cy="21296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6AEE49-A9F8-B034-C56A-C1339F7B8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551" y="3797071"/>
            <a:ext cx="1364567" cy="29712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A3656E-3308-4F87-CE33-D0692913284C}"/>
              </a:ext>
            </a:extLst>
          </p:cNvPr>
          <p:cNvSpPr txBox="1"/>
          <p:nvPr/>
        </p:nvSpPr>
        <p:spPr>
          <a:xfrm>
            <a:off x="166738" y="3572235"/>
            <a:ext cx="1238148" cy="27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(1)</a:t>
            </a: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三地址代码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32F516-16B5-8E0F-0FAF-9B42DD98E2A0}"/>
              </a:ext>
            </a:extLst>
          </p:cNvPr>
          <p:cNvSpPr txBox="1"/>
          <p:nvPr/>
        </p:nvSpPr>
        <p:spPr>
          <a:xfrm>
            <a:off x="1345541" y="3563238"/>
            <a:ext cx="1491301" cy="269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(2)</a:t>
            </a: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基本块及流图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928570-4395-2449-774E-6E3E5FD95337}"/>
              </a:ext>
            </a:extLst>
          </p:cNvPr>
          <p:cNvSpPr txBox="1"/>
          <p:nvPr/>
        </p:nvSpPr>
        <p:spPr>
          <a:xfrm>
            <a:off x="3112951" y="3541924"/>
            <a:ext cx="1491301" cy="269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(3)</a:t>
            </a:r>
            <a:r>
              <a:rPr lang="zh-CN" altLang="en-US" sz="105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代码优化</a:t>
            </a:r>
            <a:endParaRPr lang="en-US" altLang="zh-CN" sz="105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B743520-FD6A-0FD8-BCC3-256869009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844" y="3750401"/>
            <a:ext cx="1178755" cy="300402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65F0682-90AB-83C1-06E8-E823C4F90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408" y="3764339"/>
            <a:ext cx="1236353" cy="3004029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5C5318F8-707A-D268-38B3-BA563ABB51F5}"/>
              </a:ext>
            </a:extLst>
          </p:cNvPr>
          <p:cNvSpPr/>
          <p:nvPr/>
        </p:nvSpPr>
        <p:spPr>
          <a:xfrm>
            <a:off x="3024342" y="5312059"/>
            <a:ext cx="416221" cy="106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00427CA-C9F0-6DDB-BB2A-9D17E2C8AA4F}"/>
              </a:ext>
            </a:extLst>
          </p:cNvPr>
          <p:cNvSpPr txBox="1"/>
          <p:nvPr/>
        </p:nvSpPr>
        <p:spPr>
          <a:xfrm>
            <a:off x="2915671" y="4689023"/>
            <a:ext cx="691663" cy="59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基本块优化：去除公共项，复制传播</a:t>
            </a:r>
            <a:endParaRPr lang="en-US" altLang="zh-CN" sz="7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消除死代码</a:t>
            </a:r>
            <a:endParaRPr lang="en-US" altLang="zh-CN" sz="7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92CC89D8-4E98-3404-3730-20A956C0EEC2}"/>
              </a:ext>
            </a:extLst>
          </p:cNvPr>
          <p:cNvSpPr/>
          <p:nvPr/>
        </p:nvSpPr>
        <p:spPr>
          <a:xfrm>
            <a:off x="4868606" y="5312059"/>
            <a:ext cx="416221" cy="106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9CAAF-A526-AA27-0424-D21EED604B8B}"/>
              </a:ext>
            </a:extLst>
          </p:cNvPr>
          <p:cNvSpPr txBox="1"/>
          <p:nvPr/>
        </p:nvSpPr>
        <p:spPr>
          <a:xfrm>
            <a:off x="4769034" y="4742884"/>
            <a:ext cx="788526" cy="59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内循环优化：</a:t>
            </a:r>
            <a:br>
              <a:rPr lang="en-US" altLang="zh-CN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削减计算量</a:t>
            </a:r>
            <a:endParaRPr lang="en-US" altLang="zh-CN" sz="7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代码外提</a:t>
            </a:r>
            <a:endParaRPr lang="en-US" altLang="zh-CN" sz="7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删除归纳变量</a:t>
            </a:r>
            <a:endParaRPr lang="en-US" altLang="zh-CN" sz="7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FB45E985-9543-C6F5-33D9-C308061E1F5F}"/>
              </a:ext>
            </a:extLst>
          </p:cNvPr>
          <p:cNvSpPr/>
          <p:nvPr/>
        </p:nvSpPr>
        <p:spPr>
          <a:xfrm>
            <a:off x="6874299" y="5361854"/>
            <a:ext cx="416221" cy="106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E32A76-0D19-8EFC-63AD-29DA331FBBF5}"/>
              </a:ext>
            </a:extLst>
          </p:cNvPr>
          <p:cNvSpPr txBox="1"/>
          <p:nvPr/>
        </p:nvSpPr>
        <p:spPr>
          <a:xfrm>
            <a:off x="6763590" y="4813552"/>
            <a:ext cx="691663" cy="46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外循环优化：</a:t>
            </a:r>
            <a:br>
              <a:rPr lang="en-US" altLang="zh-CN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削减计算量</a:t>
            </a:r>
            <a:endParaRPr lang="en-US" altLang="zh-CN" sz="7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lvl="1">
              <a:lnSpc>
                <a:spcPct val="120000"/>
              </a:lnSpc>
            </a:pPr>
            <a:r>
              <a:rPr lang="zh-CN" altLang="en-US" sz="7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代码外提</a:t>
            </a:r>
            <a:endParaRPr lang="en-US" altLang="zh-CN" sz="7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AEEBCB8-FC3E-6DC3-133F-EB53A359D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1096" y="3750401"/>
            <a:ext cx="1252494" cy="30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7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9</a:t>
            </a:r>
            <a:r>
              <a:rPr lang="zh-CN" altLang="en-US" dirty="0">
                <a:solidFill>
                  <a:srgbClr val="002060"/>
                </a:solidFill>
              </a:rPr>
              <a:t>、</a:t>
            </a:r>
            <a:r>
              <a:rPr lang="en-US" altLang="zh-CN" dirty="0">
                <a:solidFill>
                  <a:srgbClr val="002060"/>
                </a:solidFill>
              </a:rPr>
              <a:t>10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39483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8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9.1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10.4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C5F8B8CA-4D6A-FFA1-3C58-C3DE0637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15" y="1389407"/>
            <a:ext cx="5078783" cy="19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Picture 1">
            <a:extLst>
              <a:ext uri="{FF2B5EF4-FFF2-40B4-BE49-F238E27FC236}">
                <a16:creationId xmlns:a16="http://schemas.microsoft.com/office/drawing/2014/main" id="{775129FA-7DA7-3B27-BD00-6F77460D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4" y="3980246"/>
            <a:ext cx="2131764" cy="214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FD125F-0A1E-F57A-58D0-9BAB3C17FDEC}"/>
              </a:ext>
            </a:extLst>
          </p:cNvPr>
          <p:cNvSpPr txBox="1"/>
          <p:nvPr/>
        </p:nvSpPr>
        <p:spPr>
          <a:xfrm>
            <a:off x="284015" y="3634042"/>
            <a:ext cx="2710682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三地址代码写成了高级语言代码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F80032-2FFA-A676-0F58-6C410B77241C}"/>
              </a:ext>
            </a:extLst>
          </p:cNvPr>
          <p:cNvSpPr txBox="1"/>
          <p:nvPr/>
        </p:nvSpPr>
        <p:spPr>
          <a:xfrm>
            <a:off x="166738" y="3378280"/>
            <a:ext cx="4600222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典型错误例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373E86E-24C3-5E98-9D79-6E6CBE151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" t="-499" r="-629" b="35680"/>
          <a:stretch/>
        </p:blipFill>
        <p:spPr bwMode="auto">
          <a:xfrm>
            <a:off x="2867377" y="3929187"/>
            <a:ext cx="1794933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9EFAFE6-09BF-9FA3-ABC7-F7D551565A21}"/>
              </a:ext>
            </a:extLst>
          </p:cNvPr>
          <p:cNvSpPr txBox="1"/>
          <p:nvPr/>
        </p:nvSpPr>
        <p:spPr>
          <a:xfrm>
            <a:off x="2705238" y="3634042"/>
            <a:ext cx="1866762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未声明数组基址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8FD5F7-038E-22C8-A011-2033D83073EC}"/>
              </a:ext>
            </a:extLst>
          </p:cNvPr>
          <p:cNvSpPr txBox="1"/>
          <p:nvPr/>
        </p:nvSpPr>
        <p:spPr>
          <a:xfrm>
            <a:off x="5169334" y="1389407"/>
            <a:ext cx="3690651" cy="14400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易错点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三地址代码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写成了高级语言代码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）基本块和流图一般没有问题，部分同学漏掉了连接，或连接标错；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2">
              <a:lnSpc>
                <a:spcPct val="120000"/>
              </a:lnSpc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r>
              <a:rPr lang="zh-CN" altLang="en-US" sz="1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代码优化方法：未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对内循环代码</a:t>
            </a:r>
            <a:r>
              <a:rPr lang="zh-CN" altLang="en-US" sz="1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进行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所有可能的优化</a:t>
            </a:r>
            <a:r>
              <a:rPr lang="zh-CN" altLang="en-US" sz="1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。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EFDCB4E9-2240-A30C-6C03-FAE790045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38" y="4150787"/>
            <a:ext cx="4058911" cy="169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ED4896F-51D7-36A2-4335-3879B47FEA86}"/>
              </a:ext>
            </a:extLst>
          </p:cNvPr>
          <p:cNvSpPr txBox="1"/>
          <p:nvPr/>
        </p:nvSpPr>
        <p:spPr>
          <a:xfrm>
            <a:off x="4884235" y="3634042"/>
            <a:ext cx="4130673" cy="516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82562">
              <a:lnSpc>
                <a:spcPct val="120000"/>
              </a:lnSpc>
              <a:buFont typeface="微软雅黑" panose="020B0503020204020204" pitchFamily="34" charset="-122"/>
              <a:buChar char="〤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只优化了内循环中基本循环，没有对控制语句进行优化，少了代码外提和删除归纳变量部分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136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rgbClr val="002060"/>
                </a:solidFill>
              </a:rPr>
              <a:t>第</a:t>
            </a:r>
            <a:r>
              <a:rPr lang="en-US" altLang="zh-CN" dirty="0">
                <a:solidFill>
                  <a:srgbClr val="002060"/>
                </a:solidFill>
              </a:rPr>
              <a:t>7</a:t>
            </a:r>
            <a:r>
              <a:rPr lang="zh-CN" altLang="en-US" dirty="0">
                <a:solidFill>
                  <a:srgbClr val="002060"/>
                </a:solidFill>
              </a:rPr>
              <a:t>章习题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2666" y="6492879"/>
            <a:ext cx="394835" cy="318181"/>
          </a:xfrm>
        </p:spPr>
        <p:txBody>
          <a:bodyPr/>
          <a:lstStyle/>
          <a:p>
            <a:pPr>
              <a:defRPr/>
            </a:pPr>
            <a:fld id="{641C78A3-82D2-47F3-B4A3-5D2102EC42E2}" type="slidenum">
              <a:rPr lang="zh-CN" altLang="en-US" sz="160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9</a:t>
            </a:fld>
            <a:endParaRPr lang="zh-CN" altLang="en-US" sz="1600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1D599-E941-46DE-14B3-DDBA7E0F8000}"/>
              </a:ext>
            </a:extLst>
          </p:cNvPr>
          <p:cNvSpPr txBox="1"/>
          <p:nvPr/>
        </p:nvSpPr>
        <p:spPr>
          <a:xfrm>
            <a:off x="166741" y="1012158"/>
            <a:ext cx="4272256" cy="627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题目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7.2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7.3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7.5</a:t>
            </a: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1200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8FD5F7-038E-22C8-A011-2033D83073EC}"/>
              </a:ext>
            </a:extLst>
          </p:cNvPr>
          <p:cNvSpPr txBox="1"/>
          <p:nvPr/>
        </p:nvSpPr>
        <p:spPr>
          <a:xfrm>
            <a:off x="5210978" y="1325930"/>
            <a:ext cx="3861412" cy="23634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难度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★★☆☆☆</a:t>
            </a:r>
          </a:p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关键点（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7.2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</a:t>
            </a:r>
            <a:r>
              <a:rPr lang="en-US" altLang="zh-CN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7.3</a:t>
            </a: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相同）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理解各类调用的含义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传值调用：不改变原变量的值；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引用调用：直接修改传入变量内存位置内容；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复制恢复：在参数空间计算，结果拷贝到变量空间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传名调用：相当于宏扩展，替换代码</a:t>
            </a: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628650" lvl="2" indent="-171450">
              <a:lnSpc>
                <a:spcPct val="120000"/>
              </a:lnSpc>
              <a:buFontTx/>
              <a:buChar char="-"/>
            </a:pPr>
            <a:endParaRPr lang="en-US" altLang="zh-CN" sz="12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962F1061-ECBA-87E0-D4DC-B54C18438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1" y="1410868"/>
            <a:ext cx="4720974" cy="432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224C24-13BD-DA8D-D36A-7960A6387C1C}"/>
              </a:ext>
            </a:extLst>
          </p:cNvPr>
          <p:cNvSpPr txBox="1"/>
          <p:nvPr/>
        </p:nvSpPr>
        <p:spPr>
          <a:xfrm>
            <a:off x="5243907" y="3620681"/>
            <a:ext cx="3588036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推荐答案</a:t>
            </a:r>
            <a:endParaRPr lang="en-US" altLang="zh-CN" sz="1400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E68521-DD3C-ED83-1D51-90C4CC327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689" y="4160208"/>
            <a:ext cx="3076254" cy="190168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C3510E-6376-7DE7-FEE1-05D69BD95C42}"/>
              </a:ext>
            </a:extLst>
          </p:cNvPr>
          <p:cNvSpPr txBox="1"/>
          <p:nvPr/>
        </p:nvSpPr>
        <p:spPr>
          <a:xfrm>
            <a:off x="5210978" y="3874868"/>
            <a:ext cx="341966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2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有推理过程，且与题设一致</a:t>
            </a:r>
          </a:p>
        </p:txBody>
      </p:sp>
    </p:spTree>
    <p:extLst>
      <p:ext uri="{BB962C8B-B14F-4D97-AF65-F5344CB8AC3E}">
        <p14:creationId xmlns:p14="http://schemas.microsoft.com/office/powerpoint/2010/main" val="13617233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YxOTAyYmI2NzhjYTE1OWFjNTM3NGMxMzQ0MmM0Y2QifQ==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Rockwell Condensed"/>
        <a:ea typeface="黑体"/>
        <a:cs typeface=""/>
      </a:majorFont>
      <a:minorFont>
        <a:latin typeface="Rockwel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10760</TotalTime>
  <Words>5443</Words>
  <Application>Microsoft Office PowerPoint</Application>
  <PresentationFormat>全屏显示(4:3)</PresentationFormat>
  <Paragraphs>784</Paragraphs>
  <Slides>51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等线</vt:lpstr>
      <vt:lpstr>宋体</vt:lpstr>
      <vt:lpstr>微软雅黑</vt:lpstr>
      <vt:lpstr>Arial</vt:lpstr>
      <vt:lpstr>Calibri</vt:lpstr>
      <vt:lpstr>Rockwell</vt:lpstr>
      <vt:lpstr>Rockwell Condensed</vt:lpstr>
      <vt:lpstr>Wingdings</vt:lpstr>
      <vt:lpstr>1_Office 主题​​</vt:lpstr>
      <vt:lpstr>PowerPoint 演示文稿</vt:lpstr>
      <vt:lpstr>课程安排</vt:lpstr>
      <vt:lpstr>第9、10章习题</vt:lpstr>
      <vt:lpstr>第9、10章习题</vt:lpstr>
      <vt:lpstr>第9、10章习题</vt:lpstr>
      <vt:lpstr>第9、10章习题</vt:lpstr>
      <vt:lpstr>第9、10章习题</vt:lpstr>
      <vt:lpstr>第9、10章习题</vt:lpstr>
      <vt:lpstr>第7章习题</vt:lpstr>
      <vt:lpstr>第7章习题</vt:lpstr>
      <vt:lpstr>第7章习题</vt:lpstr>
      <vt:lpstr>第7章习题</vt:lpstr>
      <vt:lpstr>第7章习题</vt:lpstr>
      <vt:lpstr>第6章习题</vt:lpstr>
      <vt:lpstr>第6章习题</vt:lpstr>
      <vt:lpstr>第6章习题</vt:lpstr>
      <vt:lpstr>第5章习题</vt:lpstr>
      <vt:lpstr>第5章习题</vt:lpstr>
      <vt:lpstr>第5章习题</vt:lpstr>
      <vt:lpstr>第5章习题</vt:lpstr>
      <vt:lpstr>第5章习题</vt:lpstr>
      <vt:lpstr>第5章习题</vt:lpstr>
      <vt:lpstr>第5章习题</vt:lpstr>
      <vt:lpstr>第5章习题</vt:lpstr>
      <vt:lpstr>课程安排</vt:lpstr>
      <vt:lpstr>期中考试情况分析</vt:lpstr>
      <vt:lpstr>期中考试情况分析</vt:lpstr>
      <vt:lpstr>期中题目解析及易错点分析</vt:lpstr>
      <vt:lpstr>期中解析及易错点分析</vt:lpstr>
      <vt:lpstr>期中题目解析及易错点分析</vt:lpstr>
      <vt:lpstr>期中解析及易错点分析</vt:lpstr>
      <vt:lpstr>期中题目解析及易错点分析</vt:lpstr>
      <vt:lpstr>期中题目解析及易错点分析</vt:lpstr>
      <vt:lpstr>期中题目解析及易错点分析</vt:lpstr>
      <vt:lpstr>期中题目解析及易错点分析</vt:lpstr>
      <vt:lpstr>期中题目解析及易错点分析</vt:lpstr>
      <vt:lpstr>课程安排</vt:lpstr>
      <vt:lpstr>第4章习题</vt:lpstr>
      <vt:lpstr>第4章习题</vt:lpstr>
      <vt:lpstr>第4章习题</vt:lpstr>
      <vt:lpstr>第4章习题</vt:lpstr>
      <vt:lpstr>第4章习题</vt:lpstr>
      <vt:lpstr>第4章习题</vt:lpstr>
      <vt:lpstr>第4章习题</vt:lpstr>
      <vt:lpstr>第4章习题</vt:lpstr>
      <vt:lpstr>第4章习题</vt:lpstr>
      <vt:lpstr>第4章习题</vt:lpstr>
      <vt:lpstr>课程安排</vt:lpstr>
      <vt:lpstr>总结及复习建议</vt:lpstr>
      <vt:lpstr>总结及复习建议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 盼</dc:creator>
  <cp:lastModifiedBy>Editor: fqzhou</cp:lastModifiedBy>
  <cp:revision>1454</cp:revision>
  <dcterms:created xsi:type="dcterms:W3CDTF">2020-12-30T07:26:00Z</dcterms:created>
  <dcterms:modified xsi:type="dcterms:W3CDTF">2022-12-12T10:27:54Z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EC5B2A568B0843529244C40803695803</vt:lpwstr>
  </property>
</Properties>
</file>